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sldIdLst>
    <p:sldId id="256" r:id="rId2"/>
    <p:sldId id="285" r:id="rId3"/>
    <p:sldId id="286" r:id="rId4"/>
    <p:sldId id="257" r:id="rId5"/>
    <p:sldId id="263" r:id="rId6"/>
    <p:sldId id="288" r:id="rId7"/>
    <p:sldId id="289" r:id="rId8"/>
    <p:sldId id="290" r:id="rId9"/>
    <p:sldId id="291" r:id="rId10"/>
    <p:sldId id="292" r:id="rId11"/>
    <p:sldId id="258" r:id="rId12"/>
    <p:sldId id="270" r:id="rId13"/>
    <p:sldId id="259" r:id="rId14"/>
    <p:sldId id="293" r:id="rId15"/>
    <p:sldId id="267" r:id="rId16"/>
    <p:sldId id="265" r:id="rId17"/>
    <p:sldId id="266" r:id="rId18"/>
    <p:sldId id="260" r:id="rId19"/>
    <p:sldId id="271" r:id="rId20"/>
    <p:sldId id="287" r:id="rId21"/>
  </p:sldIdLst>
  <p:sldSz cx="6858000" cy="9906000" type="A4"/>
  <p:notesSz cx="6797675"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45C4A9-6034-45DA-A954-4C351EA89471}" v="29" dt="2025-06-24T09:06:27.1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61" d="100"/>
          <a:sy n="61" d="100"/>
        </p:scale>
        <p:origin x="2700" y="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S Hannah" userId="5260a452-b111-4ae7-9128-af1b16969b94" providerId="ADAL" clId="{F945C4A9-6034-45DA-A954-4C351EA89471}"/>
    <pc:docChg chg="undo custSel addSld delSld modSld">
      <pc:chgData name="ADAMS Hannah" userId="5260a452-b111-4ae7-9128-af1b16969b94" providerId="ADAL" clId="{F945C4A9-6034-45DA-A954-4C351EA89471}" dt="2025-07-08T12:27:27.971" v="3464" actId="2711"/>
      <pc:docMkLst>
        <pc:docMk/>
      </pc:docMkLst>
      <pc:sldChg chg="modSp mod">
        <pc:chgData name="ADAMS Hannah" userId="5260a452-b111-4ae7-9128-af1b16969b94" providerId="ADAL" clId="{F945C4A9-6034-45DA-A954-4C351EA89471}" dt="2025-05-18T14:04:33.140" v="1" actId="20577"/>
        <pc:sldMkLst>
          <pc:docMk/>
          <pc:sldMk cId="1898059002" sldId="256"/>
        </pc:sldMkLst>
        <pc:spChg chg="mod">
          <ac:chgData name="ADAMS Hannah" userId="5260a452-b111-4ae7-9128-af1b16969b94" providerId="ADAL" clId="{F945C4A9-6034-45DA-A954-4C351EA89471}" dt="2025-05-18T14:04:33.140" v="1" actId="20577"/>
          <ac:spMkLst>
            <pc:docMk/>
            <pc:sldMk cId="1898059002" sldId="256"/>
            <ac:spMk id="2" creationId="{5EC4AB16-EA31-EDB4-E828-16562CFE714C}"/>
          </ac:spMkLst>
        </pc:spChg>
      </pc:sldChg>
      <pc:sldChg chg="modSp mod">
        <pc:chgData name="ADAMS Hannah" userId="5260a452-b111-4ae7-9128-af1b16969b94" providerId="ADAL" clId="{F945C4A9-6034-45DA-A954-4C351EA89471}" dt="2025-05-19T10:31:08.701" v="750" actId="20577"/>
        <pc:sldMkLst>
          <pc:docMk/>
          <pc:sldMk cId="704008174" sldId="257"/>
        </pc:sldMkLst>
        <pc:spChg chg="mod">
          <ac:chgData name="ADAMS Hannah" userId="5260a452-b111-4ae7-9128-af1b16969b94" providerId="ADAL" clId="{F945C4A9-6034-45DA-A954-4C351EA89471}" dt="2025-05-18T14:04:43.159" v="3" actId="20577"/>
          <ac:spMkLst>
            <pc:docMk/>
            <pc:sldMk cId="704008174" sldId="257"/>
            <ac:spMk id="2" creationId="{EAE8AECE-283B-9336-C886-305C2CA27638}"/>
          </ac:spMkLst>
        </pc:spChg>
        <pc:spChg chg="mod">
          <ac:chgData name="ADAMS Hannah" userId="5260a452-b111-4ae7-9128-af1b16969b94" providerId="ADAL" clId="{F945C4A9-6034-45DA-A954-4C351EA89471}" dt="2025-05-19T10:31:08.701" v="750" actId="20577"/>
          <ac:spMkLst>
            <pc:docMk/>
            <pc:sldMk cId="704008174" sldId="257"/>
            <ac:spMk id="3" creationId="{682FC5B2-3291-1175-0B16-591058CBF1BD}"/>
          </ac:spMkLst>
        </pc:spChg>
      </pc:sldChg>
      <pc:sldChg chg="addSp delSp modSp mod">
        <pc:chgData name="ADAMS Hannah" userId="5260a452-b111-4ae7-9128-af1b16969b94" providerId="ADAL" clId="{F945C4A9-6034-45DA-A954-4C351EA89471}" dt="2025-06-10T09:33:26.656" v="2476" actId="1037"/>
        <pc:sldMkLst>
          <pc:docMk/>
          <pc:sldMk cId="3138584145" sldId="258"/>
        </pc:sldMkLst>
        <pc:spChg chg="mod">
          <ac:chgData name="ADAMS Hannah" userId="5260a452-b111-4ae7-9128-af1b16969b94" providerId="ADAL" clId="{F945C4A9-6034-45DA-A954-4C351EA89471}" dt="2025-06-10T08:11:31.104" v="2258" actId="1076"/>
          <ac:spMkLst>
            <pc:docMk/>
            <pc:sldMk cId="3138584145" sldId="258"/>
            <ac:spMk id="2" creationId="{46226FB2-82F6-5A2A-760B-965A29AA9831}"/>
          </ac:spMkLst>
        </pc:spChg>
        <pc:spChg chg="mod">
          <ac:chgData name="ADAMS Hannah" userId="5260a452-b111-4ae7-9128-af1b16969b94" providerId="ADAL" clId="{F945C4A9-6034-45DA-A954-4C351EA89471}" dt="2025-06-10T09:31:11.191" v="2273"/>
          <ac:spMkLst>
            <pc:docMk/>
            <pc:sldMk cId="3138584145" sldId="258"/>
            <ac:spMk id="3" creationId="{93BA3BE2-027C-12C8-68B3-42F2EFCB022A}"/>
          </ac:spMkLst>
        </pc:spChg>
        <pc:spChg chg="add mod">
          <ac:chgData name="ADAMS Hannah" userId="5260a452-b111-4ae7-9128-af1b16969b94" providerId="ADAL" clId="{F945C4A9-6034-45DA-A954-4C351EA89471}" dt="2025-05-19T09:12:32.090" v="478" actId="1076"/>
          <ac:spMkLst>
            <pc:docMk/>
            <pc:sldMk cId="3138584145" sldId="258"/>
            <ac:spMk id="4" creationId="{A23BB56A-61D4-D2D6-65F4-576262F3AE3A}"/>
          </ac:spMkLst>
        </pc:spChg>
        <pc:spChg chg="mod">
          <ac:chgData name="ADAMS Hannah" userId="5260a452-b111-4ae7-9128-af1b16969b94" providerId="ADAL" clId="{F945C4A9-6034-45DA-A954-4C351EA89471}" dt="2025-06-10T09:33:26.656" v="2476" actId="1037"/>
          <ac:spMkLst>
            <pc:docMk/>
            <pc:sldMk cId="3138584145" sldId="258"/>
            <ac:spMk id="11" creationId="{9A300A55-6914-2CBE-B193-D0A066F47F2A}"/>
          </ac:spMkLst>
        </pc:spChg>
        <pc:spChg chg="add mod">
          <ac:chgData name="ADAMS Hannah" userId="5260a452-b111-4ae7-9128-af1b16969b94" providerId="ADAL" clId="{F945C4A9-6034-45DA-A954-4C351EA89471}" dt="2025-05-19T09:12:45.651" v="480" actId="1076"/>
          <ac:spMkLst>
            <pc:docMk/>
            <pc:sldMk cId="3138584145" sldId="258"/>
            <ac:spMk id="13" creationId="{5B7EF2C5-5C12-148A-D460-15FACC98B436}"/>
          </ac:spMkLst>
        </pc:spChg>
        <pc:spChg chg="mod">
          <ac:chgData name="ADAMS Hannah" userId="5260a452-b111-4ae7-9128-af1b16969b94" providerId="ADAL" clId="{F945C4A9-6034-45DA-A954-4C351EA89471}" dt="2025-06-10T09:32:56.006" v="2471" actId="1076"/>
          <ac:spMkLst>
            <pc:docMk/>
            <pc:sldMk cId="3138584145" sldId="258"/>
            <ac:spMk id="15" creationId="{8BF5F4A8-E6CD-2817-2FE5-D9FA6BE0A020}"/>
          </ac:spMkLst>
        </pc:spChg>
        <pc:spChg chg="mod">
          <ac:chgData name="ADAMS Hannah" userId="5260a452-b111-4ae7-9128-af1b16969b94" providerId="ADAL" clId="{F945C4A9-6034-45DA-A954-4C351EA89471}" dt="2025-06-10T09:32:52.185" v="2470" actId="1076"/>
          <ac:spMkLst>
            <pc:docMk/>
            <pc:sldMk cId="3138584145" sldId="258"/>
            <ac:spMk id="17" creationId="{121EC962-5280-4E0C-B9C3-3728056EC0BD}"/>
          </ac:spMkLst>
        </pc:spChg>
        <pc:spChg chg="add mod">
          <ac:chgData name="ADAMS Hannah" userId="5260a452-b111-4ae7-9128-af1b16969b94" providerId="ADAL" clId="{F945C4A9-6034-45DA-A954-4C351EA89471}" dt="2025-06-10T09:32:48.473" v="2469" actId="1076"/>
          <ac:spMkLst>
            <pc:docMk/>
            <pc:sldMk cId="3138584145" sldId="258"/>
            <ac:spMk id="26" creationId="{064FF041-30B2-4D1A-2804-0B36D1F14D64}"/>
          </ac:spMkLst>
        </pc:spChg>
        <pc:picChg chg="mod">
          <ac:chgData name="ADAMS Hannah" userId="5260a452-b111-4ae7-9128-af1b16969b94" providerId="ADAL" clId="{F945C4A9-6034-45DA-A954-4C351EA89471}" dt="2025-05-19T14:18:50.345" v="1622" actId="1035"/>
          <ac:picMkLst>
            <pc:docMk/>
            <pc:sldMk cId="3138584145" sldId="258"/>
            <ac:picMk id="5" creationId="{191F6742-EF2D-74AB-E1DE-176680173471}"/>
          </ac:picMkLst>
        </pc:picChg>
        <pc:cxnChg chg="add mod">
          <ac:chgData name="ADAMS Hannah" userId="5260a452-b111-4ae7-9128-af1b16969b94" providerId="ADAL" clId="{F945C4A9-6034-45DA-A954-4C351EA89471}" dt="2025-05-19T14:18:57.771" v="1623" actId="14100"/>
          <ac:cxnSpMkLst>
            <pc:docMk/>
            <pc:sldMk cId="3138584145" sldId="258"/>
            <ac:cxnSpMk id="6" creationId="{064895B2-B008-620E-C7CF-DD0094E576D9}"/>
          </ac:cxnSpMkLst>
        </pc:cxnChg>
        <pc:cxnChg chg="mod">
          <ac:chgData name="ADAMS Hannah" userId="5260a452-b111-4ae7-9128-af1b16969b94" providerId="ADAL" clId="{F945C4A9-6034-45DA-A954-4C351EA89471}" dt="2025-05-18T14:12:18.119" v="216" actId="14100"/>
          <ac:cxnSpMkLst>
            <pc:docMk/>
            <pc:sldMk cId="3138584145" sldId="258"/>
            <ac:cxnSpMk id="8" creationId="{CECE5681-0B76-206E-530A-E7769A2C6FB8}"/>
          </ac:cxnSpMkLst>
        </pc:cxnChg>
        <pc:cxnChg chg="mod">
          <ac:chgData name="ADAMS Hannah" userId="5260a452-b111-4ae7-9128-af1b16969b94" providerId="ADAL" clId="{F945C4A9-6034-45DA-A954-4C351EA89471}" dt="2025-05-18T14:12:38.831" v="221" actId="14100"/>
          <ac:cxnSpMkLst>
            <pc:docMk/>
            <pc:sldMk cId="3138584145" sldId="258"/>
            <ac:cxnSpMk id="9" creationId="{3B4A394A-916C-9152-75E3-DC64B90B32BA}"/>
          </ac:cxnSpMkLst>
        </pc:cxnChg>
        <pc:cxnChg chg="mod">
          <ac:chgData name="ADAMS Hannah" userId="5260a452-b111-4ae7-9128-af1b16969b94" providerId="ADAL" clId="{F945C4A9-6034-45DA-A954-4C351EA89471}" dt="2025-05-19T14:19:55.637" v="1687" actId="14100"/>
          <ac:cxnSpMkLst>
            <pc:docMk/>
            <pc:sldMk cId="3138584145" sldId="258"/>
            <ac:cxnSpMk id="12" creationId="{239CE1EF-88F7-11E3-05E1-5193F8D700C3}"/>
          </ac:cxnSpMkLst>
        </pc:cxnChg>
        <pc:cxnChg chg="mod">
          <ac:chgData name="ADAMS Hannah" userId="5260a452-b111-4ae7-9128-af1b16969b94" providerId="ADAL" clId="{F945C4A9-6034-45DA-A954-4C351EA89471}" dt="2025-05-19T09:12:28.515" v="477" actId="1076"/>
          <ac:cxnSpMkLst>
            <pc:docMk/>
            <pc:sldMk cId="3138584145" sldId="258"/>
            <ac:cxnSpMk id="18" creationId="{CEC40F8F-2FE2-2182-AD54-43CD147A368B}"/>
          </ac:cxnSpMkLst>
        </pc:cxnChg>
        <pc:cxnChg chg="add mod">
          <ac:chgData name="ADAMS Hannah" userId="5260a452-b111-4ae7-9128-af1b16969b94" providerId="ADAL" clId="{F945C4A9-6034-45DA-A954-4C351EA89471}" dt="2025-05-18T14:13:45.508" v="249" actId="1076"/>
          <ac:cxnSpMkLst>
            <pc:docMk/>
            <pc:sldMk cId="3138584145" sldId="258"/>
            <ac:cxnSpMk id="25" creationId="{36DEEAB9-2921-160E-AD16-58EB46702AEE}"/>
          </ac:cxnSpMkLst>
        </pc:cxnChg>
      </pc:sldChg>
      <pc:sldChg chg="delSp modSp mod">
        <pc:chgData name="ADAMS Hannah" userId="5260a452-b111-4ae7-9128-af1b16969b94" providerId="ADAL" clId="{F945C4A9-6034-45DA-A954-4C351EA89471}" dt="2025-07-08T12:20:59.392" v="3463" actId="115"/>
        <pc:sldMkLst>
          <pc:docMk/>
          <pc:sldMk cId="1060653114" sldId="259"/>
        </pc:sldMkLst>
        <pc:spChg chg="mod">
          <ac:chgData name="ADAMS Hannah" userId="5260a452-b111-4ae7-9128-af1b16969b94" providerId="ADAL" clId="{F945C4A9-6034-45DA-A954-4C351EA89471}" dt="2025-05-21T11:35:06.175" v="1691" actId="20577"/>
          <ac:spMkLst>
            <pc:docMk/>
            <pc:sldMk cId="1060653114" sldId="259"/>
            <ac:spMk id="2" creationId="{CCCCE11E-2035-BF92-8740-381CFA379E29}"/>
          </ac:spMkLst>
        </pc:spChg>
        <pc:spChg chg="mod">
          <ac:chgData name="ADAMS Hannah" userId="5260a452-b111-4ae7-9128-af1b16969b94" providerId="ADAL" clId="{F945C4A9-6034-45DA-A954-4C351EA89471}" dt="2025-07-08T12:20:59.392" v="3463" actId="115"/>
          <ac:spMkLst>
            <pc:docMk/>
            <pc:sldMk cId="1060653114" sldId="259"/>
            <ac:spMk id="3" creationId="{067E59F5-C3C2-3FE5-FE38-16C932DFAA0F}"/>
          </ac:spMkLst>
        </pc:spChg>
      </pc:sldChg>
      <pc:sldChg chg="modSp mod">
        <pc:chgData name="ADAMS Hannah" userId="5260a452-b111-4ae7-9128-af1b16969b94" providerId="ADAL" clId="{F945C4A9-6034-45DA-A954-4C351EA89471}" dt="2025-07-08T12:27:27.971" v="3464" actId="2711"/>
        <pc:sldMkLst>
          <pc:docMk/>
          <pc:sldMk cId="2240199521" sldId="260"/>
        </pc:sldMkLst>
        <pc:spChg chg="mod">
          <ac:chgData name="ADAMS Hannah" userId="5260a452-b111-4ae7-9128-af1b16969b94" providerId="ADAL" clId="{F945C4A9-6034-45DA-A954-4C351EA89471}" dt="2025-05-18T14:19:24.547" v="442" actId="20577"/>
          <ac:spMkLst>
            <pc:docMk/>
            <pc:sldMk cId="2240199521" sldId="260"/>
            <ac:spMk id="2" creationId="{C192E278-E0E2-E186-DA7D-0BF45416F505}"/>
          </ac:spMkLst>
        </pc:spChg>
        <pc:spChg chg="mod">
          <ac:chgData name="ADAMS Hannah" userId="5260a452-b111-4ae7-9128-af1b16969b94" providerId="ADAL" clId="{F945C4A9-6034-45DA-A954-4C351EA89471}" dt="2025-07-08T12:27:27.971" v="3464" actId="2711"/>
          <ac:spMkLst>
            <pc:docMk/>
            <pc:sldMk cId="2240199521" sldId="260"/>
            <ac:spMk id="3" creationId="{3FB45DE5-35C4-C68C-1EEB-592396E459A5}"/>
          </ac:spMkLst>
        </pc:spChg>
      </pc:sldChg>
      <pc:sldChg chg="modSp mod">
        <pc:chgData name="ADAMS Hannah" userId="5260a452-b111-4ae7-9128-af1b16969b94" providerId="ADAL" clId="{F945C4A9-6034-45DA-A954-4C351EA89471}" dt="2025-05-18T14:07:54.401" v="142" actId="20577"/>
        <pc:sldMkLst>
          <pc:docMk/>
          <pc:sldMk cId="512687599" sldId="263"/>
        </pc:sldMkLst>
        <pc:spChg chg="mod">
          <ac:chgData name="ADAMS Hannah" userId="5260a452-b111-4ae7-9128-af1b16969b94" providerId="ADAL" clId="{F945C4A9-6034-45DA-A954-4C351EA89471}" dt="2025-05-18T14:05:37.437" v="54" actId="20577"/>
          <ac:spMkLst>
            <pc:docMk/>
            <pc:sldMk cId="512687599" sldId="263"/>
            <ac:spMk id="2" creationId="{05E7FD31-0A94-A8FE-50D3-10BE02853640}"/>
          </ac:spMkLst>
        </pc:spChg>
        <pc:graphicFrameChg chg="mod modGraphic">
          <ac:chgData name="ADAMS Hannah" userId="5260a452-b111-4ae7-9128-af1b16969b94" providerId="ADAL" clId="{F945C4A9-6034-45DA-A954-4C351EA89471}" dt="2025-05-18T14:07:54.401" v="142" actId="20577"/>
          <ac:graphicFrameMkLst>
            <pc:docMk/>
            <pc:sldMk cId="512687599" sldId="263"/>
            <ac:graphicFrameMk id="3" creationId="{A9B6D517-69F1-1DE5-89AB-154EB437D4B5}"/>
          </ac:graphicFrameMkLst>
        </pc:graphicFrameChg>
      </pc:sldChg>
      <pc:sldChg chg="modSp mod">
        <pc:chgData name="ADAMS Hannah" userId="5260a452-b111-4ae7-9128-af1b16969b94" providerId="ADAL" clId="{F945C4A9-6034-45DA-A954-4C351EA89471}" dt="2025-06-10T08:04:51.736" v="2257" actId="255"/>
        <pc:sldMkLst>
          <pc:docMk/>
          <pc:sldMk cId="4250800200" sldId="265"/>
        </pc:sldMkLst>
        <pc:graphicFrameChg chg="modGraphic">
          <ac:chgData name="ADAMS Hannah" userId="5260a452-b111-4ae7-9128-af1b16969b94" providerId="ADAL" clId="{F945C4A9-6034-45DA-A954-4C351EA89471}" dt="2025-06-10T08:04:51.736" v="2257" actId="255"/>
          <ac:graphicFrameMkLst>
            <pc:docMk/>
            <pc:sldMk cId="4250800200" sldId="265"/>
            <ac:graphicFrameMk id="7" creationId="{0D10134B-D17E-981A-590E-BAD0552B0105}"/>
          </ac:graphicFrameMkLst>
        </pc:graphicFrameChg>
      </pc:sldChg>
      <pc:sldChg chg="modSp mod">
        <pc:chgData name="ADAMS Hannah" userId="5260a452-b111-4ae7-9128-af1b16969b94" providerId="ADAL" clId="{F945C4A9-6034-45DA-A954-4C351EA89471}" dt="2025-06-24T09:13:29.876" v="3448" actId="20577"/>
        <pc:sldMkLst>
          <pc:docMk/>
          <pc:sldMk cId="3214723460" sldId="266"/>
        </pc:sldMkLst>
        <pc:spChg chg="mod">
          <ac:chgData name="ADAMS Hannah" userId="5260a452-b111-4ae7-9128-af1b16969b94" providerId="ADAL" clId="{F945C4A9-6034-45DA-A954-4C351EA89471}" dt="2025-06-24T09:13:29.876" v="3448" actId="20577"/>
          <ac:spMkLst>
            <pc:docMk/>
            <pc:sldMk cId="3214723460" sldId="266"/>
            <ac:spMk id="4" creationId="{FE6A25E6-70A3-727C-9F55-23FCA4ECB5CD}"/>
          </ac:spMkLst>
        </pc:spChg>
      </pc:sldChg>
      <pc:sldChg chg="modSp mod">
        <pc:chgData name="ADAMS Hannah" userId="5260a452-b111-4ae7-9128-af1b16969b94" providerId="ADAL" clId="{F945C4A9-6034-45DA-A954-4C351EA89471}" dt="2025-06-10T09:36:12.830" v="2506"/>
        <pc:sldMkLst>
          <pc:docMk/>
          <pc:sldMk cId="3762496595" sldId="267"/>
        </pc:sldMkLst>
        <pc:spChg chg="mod">
          <ac:chgData name="ADAMS Hannah" userId="5260a452-b111-4ae7-9128-af1b16969b94" providerId="ADAL" clId="{F945C4A9-6034-45DA-A954-4C351EA89471}" dt="2025-06-06T12:40:25.293" v="1832" actId="27636"/>
          <ac:spMkLst>
            <pc:docMk/>
            <pc:sldMk cId="3762496595" sldId="267"/>
            <ac:spMk id="2" creationId="{A749AB49-209A-7C11-48C8-F80C4751506C}"/>
          </ac:spMkLst>
        </pc:spChg>
        <pc:graphicFrameChg chg="mod modGraphic">
          <ac:chgData name="ADAMS Hannah" userId="5260a452-b111-4ae7-9128-af1b16969b94" providerId="ADAL" clId="{F945C4A9-6034-45DA-A954-4C351EA89471}" dt="2025-06-10T09:36:12.830" v="2506"/>
          <ac:graphicFrameMkLst>
            <pc:docMk/>
            <pc:sldMk cId="3762496595" sldId="267"/>
            <ac:graphicFrameMk id="7" creationId="{0D10134B-D17E-981A-590E-BAD0552B0105}"/>
          </ac:graphicFrameMkLst>
        </pc:graphicFrameChg>
      </pc:sldChg>
      <pc:sldChg chg="del">
        <pc:chgData name="ADAMS Hannah" userId="5260a452-b111-4ae7-9128-af1b16969b94" providerId="ADAL" clId="{F945C4A9-6034-45DA-A954-4C351EA89471}" dt="2025-05-18T14:08:06.820" v="143" actId="47"/>
        <pc:sldMkLst>
          <pc:docMk/>
          <pc:sldMk cId="1816886657" sldId="268"/>
        </pc:sldMkLst>
      </pc:sldChg>
      <pc:sldChg chg="del">
        <pc:chgData name="ADAMS Hannah" userId="5260a452-b111-4ae7-9128-af1b16969b94" providerId="ADAL" clId="{F945C4A9-6034-45DA-A954-4C351EA89471}" dt="2025-05-19T09:13:06.636" v="481" actId="47"/>
        <pc:sldMkLst>
          <pc:docMk/>
          <pc:sldMk cId="2100852312" sldId="269"/>
        </pc:sldMkLst>
      </pc:sldChg>
      <pc:sldChg chg="addSp delSp modSp add mod">
        <pc:chgData name="ADAMS Hannah" userId="5260a452-b111-4ae7-9128-af1b16969b94" providerId="ADAL" clId="{F945C4A9-6034-45DA-A954-4C351EA89471}" dt="2025-06-13T14:05:10.772" v="3149" actId="14100"/>
        <pc:sldMkLst>
          <pc:docMk/>
          <pc:sldMk cId="1150578921" sldId="270"/>
        </pc:sldMkLst>
        <pc:spChg chg="add mod">
          <ac:chgData name="ADAMS Hannah" userId="5260a452-b111-4ae7-9128-af1b16969b94" providerId="ADAL" clId="{F945C4A9-6034-45DA-A954-4C351EA89471}" dt="2025-05-28T18:45:52.723" v="1715" actId="1076"/>
          <ac:spMkLst>
            <pc:docMk/>
            <pc:sldMk cId="1150578921" sldId="270"/>
            <ac:spMk id="5" creationId="{934B2B9A-0483-D046-5E34-0CB6DB80BC22}"/>
          </ac:spMkLst>
        </pc:spChg>
        <pc:spChg chg="add mod">
          <ac:chgData name="ADAMS Hannah" userId="5260a452-b111-4ae7-9128-af1b16969b94" providerId="ADAL" clId="{F945C4A9-6034-45DA-A954-4C351EA89471}" dt="2025-05-28T18:46:21.289" v="1719" actId="1076"/>
          <ac:spMkLst>
            <pc:docMk/>
            <pc:sldMk cId="1150578921" sldId="270"/>
            <ac:spMk id="7" creationId="{62B0C22F-040B-4926-12CC-E05487975144}"/>
          </ac:spMkLst>
        </pc:spChg>
        <pc:spChg chg="add mod">
          <ac:chgData name="ADAMS Hannah" userId="5260a452-b111-4ae7-9128-af1b16969b94" providerId="ADAL" clId="{F945C4A9-6034-45DA-A954-4C351EA89471}" dt="2025-05-28T18:47:13.067" v="1724" actId="1035"/>
          <ac:spMkLst>
            <pc:docMk/>
            <pc:sldMk cId="1150578921" sldId="270"/>
            <ac:spMk id="8" creationId="{9FB94730-A861-5B36-2A7A-AA0D4732DA72}"/>
          </ac:spMkLst>
        </pc:spChg>
        <pc:spChg chg="add mod">
          <ac:chgData name="ADAMS Hannah" userId="5260a452-b111-4ae7-9128-af1b16969b94" providerId="ADAL" clId="{F945C4A9-6034-45DA-A954-4C351EA89471}" dt="2025-05-28T18:47:07.573" v="1723" actId="1076"/>
          <ac:spMkLst>
            <pc:docMk/>
            <pc:sldMk cId="1150578921" sldId="270"/>
            <ac:spMk id="9" creationId="{CF1CF8F4-3D3E-6658-BBCC-D4E61B657059}"/>
          </ac:spMkLst>
        </pc:spChg>
        <pc:spChg chg="mod">
          <ac:chgData name="ADAMS Hannah" userId="5260a452-b111-4ae7-9128-af1b16969b94" providerId="ADAL" clId="{F945C4A9-6034-45DA-A954-4C351EA89471}" dt="2025-05-28T18:44:31.921" v="1700" actId="1076"/>
          <ac:spMkLst>
            <pc:docMk/>
            <pc:sldMk cId="1150578921" sldId="270"/>
            <ac:spMk id="10" creationId="{7D108D41-BB3E-D5C9-7662-BCE03B5040F4}"/>
          </ac:spMkLst>
        </pc:spChg>
        <pc:spChg chg="add mod">
          <ac:chgData name="ADAMS Hannah" userId="5260a452-b111-4ae7-9128-af1b16969b94" providerId="ADAL" clId="{F945C4A9-6034-45DA-A954-4C351EA89471}" dt="2025-05-28T18:47:31.918" v="1726" actId="1076"/>
          <ac:spMkLst>
            <pc:docMk/>
            <pc:sldMk cId="1150578921" sldId="270"/>
            <ac:spMk id="11" creationId="{A4D585E1-5D1E-5A73-0130-1D66A34DCCA8}"/>
          </ac:spMkLst>
        </pc:spChg>
        <pc:spChg chg="mod">
          <ac:chgData name="ADAMS Hannah" userId="5260a452-b111-4ae7-9128-af1b16969b94" providerId="ADAL" clId="{F945C4A9-6034-45DA-A954-4C351EA89471}" dt="2025-06-10T09:33:51.952" v="2496" actId="20577"/>
          <ac:spMkLst>
            <pc:docMk/>
            <pc:sldMk cId="1150578921" sldId="270"/>
            <ac:spMk id="12" creationId="{7456B3BF-8A32-B3D8-37DF-5CB7F5B00F12}"/>
          </ac:spMkLst>
        </pc:spChg>
        <pc:cxnChg chg="add mod">
          <ac:chgData name="ADAMS Hannah" userId="5260a452-b111-4ae7-9128-af1b16969b94" providerId="ADAL" clId="{F945C4A9-6034-45DA-A954-4C351EA89471}" dt="2025-06-13T14:05:10.772" v="3149" actId="14100"/>
          <ac:cxnSpMkLst>
            <pc:docMk/>
            <pc:sldMk cId="1150578921" sldId="270"/>
            <ac:cxnSpMk id="6" creationId="{093E570F-B36F-EB0D-36EE-6AAAEED566E9}"/>
          </ac:cxnSpMkLst>
        </pc:cxnChg>
        <pc:cxnChg chg="mod">
          <ac:chgData name="ADAMS Hannah" userId="5260a452-b111-4ae7-9128-af1b16969b94" providerId="ADAL" clId="{F945C4A9-6034-45DA-A954-4C351EA89471}" dt="2025-05-28T18:47:39.243" v="1727" actId="14100"/>
          <ac:cxnSpMkLst>
            <pc:docMk/>
            <pc:sldMk cId="1150578921" sldId="270"/>
            <ac:cxnSpMk id="14" creationId="{9598463F-D592-59F4-3740-2A21225D4AF9}"/>
          </ac:cxnSpMkLst>
        </pc:cxnChg>
        <pc:cxnChg chg="mod">
          <ac:chgData name="ADAMS Hannah" userId="5260a452-b111-4ae7-9128-af1b16969b94" providerId="ADAL" clId="{F945C4A9-6034-45DA-A954-4C351EA89471}" dt="2025-05-28T18:47:48.492" v="1729" actId="14100"/>
          <ac:cxnSpMkLst>
            <pc:docMk/>
            <pc:sldMk cId="1150578921" sldId="270"/>
            <ac:cxnSpMk id="26" creationId="{3E82EF22-CC36-0210-BFCA-F9F3DBD38C19}"/>
          </ac:cxnSpMkLst>
        </pc:cxnChg>
      </pc:sldChg>
      <pc:sldChg chg="del">
        <pc:chgData name="ADAMS Hannah" userId="5260a452-b111-4ae7-9128-af1b16969b94" providerId="ADAL" clId="{F945C4A9-6034-45DA-A954-4C351EA89471}" dt="2025-05-18T14:08:11.540" v="144" actId="47"/>
        <pc:sldMkLst>
          <pc:docMk/>
          <pc:sldMk cId="2965677246" sldId="272"/>
        </pc:sldMkLst>
      </pc:sldChg>
      <pc:sldChg chg="add del">
        <pc:chgData name="ADAMS Hannah" userId="5260a452-b111-4ae7-9128-af1b16969b94" providerId="ADAL" clId="{F945C4A9-6034-45DA-A954-4C351EA89471}" dt="2025-06-04T09:54:18.821" v="1793" actId="47"/>
        <pc:sldMkLst>
          <pc:docMk/>
          <pc:sldMk cId="3107659083" sldId="283"/>
        </pc:sldMkLst>
      </pc:sldChg>
      <pc:sldChg chg="add del">
        <pc:chgData name="ADAMS Hannah" userId="5260a452-b111-4ae7-9128-af1b16969b94" providerId="ADAL" clId="{F945C4A9-6034-45DA-A954-4C351EA89471}" dt="2025-06-04T09:54:18.821" v="1793" actId="47"/>
        <pc:sldMkLst>
          <pc:docMk/>
          <pc:sldMk cId="1327521334" sldId="284"/>
        </pc:sldMkLst>
      </pc:sldChg>
      <pc:sldChg chg="add">
        <pc:chgData name="ADAMS Hannah" userId="5260a452-b111-4ae7-9128-af1b16969b94" providerId="ADAL" clId="{F945C4A9-6034-45DA-A954-4C351EA89471}" dt="2025-06-04T09:54:09.811" v="1792"/>
        <pc:sldMkLst>
          <pc:docMk/>
          <pc:sldMk cId="3336442385" sldId="285"/>
        </pc:sldMkLst>
      </pc:sldChg>
      <pc:sldChg chg="add">
        <pc:chgData name="ADAMS Hannah" userId="5260a452-b111-4ae7-9128-af1b16969b94" providerId="ADAL" clId="{F945C4A9-6034-45DA-A954-4C351EA89471}" dt="2025-06-04T09:54:09.811" v="1792"/>
        <pc:sldMkLst>
          <pc:docMk/>
          <pc:sldMk cId="486642437" sldId="286"/>
        </pc:sldMkLst>
      </pc:sldChg>
      <pc:sldChg chg="add">
        <pc:chgData name="ADAMS Hannah" userId="5260a452-b111-4ae7-9128-af1b16969b94" providerId="ADAL" clId="{F945C4A9-6034-45DA-A954-4C351EA89471}" dt="2025-06-10T08:54:32.717" v="2271"/>
        <pc:sldMkLst>
          <pc:docMk/>
          <pc:sldMk cId="1867977350" sldId="287"/>
        </pc:sldMkLst>
      </pc:sldChg>
      <pc:sldChg chg="modSp add mod">
        <pc:chgData name="ADAMS Hannah" userId="5260a452-b111-4ae7-9128-af1b16969b94" providerId="ADAL" clId="{F945C4A9-6034-45DA-A954-4C351EA89471}" dt="2025-06-24T08:57:13.569" v="3223" actId="1076"/>
        <pc:sldMkLst>
          <pc:docMk/>
          <pc:sldMk cId="770560502" sldId="288"/>
        </pc:sldMkLst>
        <pc:spChg chg="mod">
          <ac:chgData name="ADAMS Hannah" userId="5260a452-b111-4ae7-9128-af1b16969b94" providerId="ADAL" clId="{F945C4A9-6034-45DA-A954-4C351EA89471}" dt="2025-06-24T08:57:13.569" v="3223" actId="1076"/>
          <ac:spMkLst>
            <pc:docMk/>
            <pc:sldMk cId="770560502" sldId="288"/>
            <ac:spMk id="9" creationId="{9AFC4A1A-4658-57EA-5DBF-B7D3ED13DB0E}"/>
          </ac:spMkLst>
        </pc:spChg>
      </pc:sldChg>
      <pc:sldChg chg="modSp add mod">
        <pc:chgData name="ADAMS Hannah" userId="5260a452-b111-4ae7-9128-af1b16969b94" providerId="ADAL" clId="{F945C4A9-6034-45DA-A954-4C351EA89471}" dt="2025-06-24T08:57:26.057" v="3225" actId="14100"/>
        <pc:sldMkLst>
          <pc:docMk/>
          <pc:sldMk cId="2473879112" sldId="289"/>
        </pc:sldMkLst>
        <pc:spChg chg="mod">
          <ac:chgData name="ADAMS Hannah" userId="5260a452-b111-4ae7-9128-af1b16969b94" providerId="ADAL" clId="{F945C4A9-6034-45DA-A954-4C351EA89471}" dt="2025-06-24T08:57:26.057" v="3225" actId="14100"/>
          <ac:spMkLst>
            <pc:docMk/>
            <pc:sldMk cId="2473879112" sldId="289"/>
            <ac:spMk id="9" creationId="{9AFC4A1A-4658-57EA-5DBF-B7D3ED13DB0E}"/>
          </ac:spMkLst>
        </pc:spChg>
      </pc:sldChg>
      <pc:sldChg chg="modSp add mod">
        <pc:chgData name="ADAMS Hannah" userId="5260a452-b111-4ae7-9128-af1b16969b94" providerId="ADAL" clId="{F945C4A9-6034-45DA-A954-4C351EA89471}" dt="2025-06-24T08:57:31.957" v="3226" actId="1076"/>
        <pc:sldMkLst>
          <pc:docMk/>
          <pc:sldMk cId="2681002282" sldId="290"/>
        </pc:sldMkLst>
        <pc:spChg chg="mod">
          <ac:chgData name="ADAMS Hannah" userId="5260a452-b111-4ae7-9128-af1b16969b94" providerId="ADAL" clId="{F945C4A9-6034-45DA-A954-4C351EA89471}" dt="2025-06-24T08:57:31.957" v="3226" actId="1076"/>
          <ac:spMkLst>
            <pc:docMk/>
            <pc:sldMk cId="2681002282" sldId="290"/>
            <ac:spMk id="9" creationId="{9AFC4A1A-4658-57EA-5DBF-B7D3ED13DB0E}"/>
          </ac:spMkLst>
        </pc:spChg>
      </pc:sldChg>
      <pc:sldChg chg="modSp add mod">
        <pc:chgData name="ADAMS Hannah" userId="5260a452-b111-4ae7-9128-af1b16969b94" providerId="ADAL" clId="{F945C4A9-6034-45DA-A954-4C351EA89471}" dt="2025-06-24T08:57:39.578" v="3227" actId="1076"/>
        <pc:sldMkLst>
          <pc:docMk/>
          <pc:sldMk cId="1314999533" sldId="291"/>
        </pc:sldMkLst>
        <pc:spChg chg="mod">
          <ac:chgData name="ADAMS Hannah" userId="5260a452-b111-4ae7-9128-af1b16969b94" providerId="ADAL" clId="{F945C4A9-6034-45DA-A954-4C351EA89471}" dt="2025-06-24T08:57:39.578" v="3227" actId="1076"/>
          <ac:spMkLst>
            <pc:docMk/>
            <pc:sldMk cId="1314999533" sldId="291"/>
            <ac:spMk id="9" creationId="{9AFC4A1A-4658-57EA-5DBF-B7D3ED13DB0E}"/>
          </ac:spMkLst>
        </pc:spChg>
      </pc:sldChg>
      <pc:sldChg chg="modSp add mod">
        <pc:chgData name="ADAMS Hannah" userId="5260a452-b111-4ae7-9128-af1b16969b94" providerId="ADAL" clId="{F945C4A9-6034-45DA-A954-4C351EA89471}" dt="2025-06-24T08:57:47.068" v="3228" actId="1076"/>
        <pc:sldMkLst>
          <pc:docMk/>
          <pc:sldMk cId="4000444856" sldId="292"/>
        </pc:sldMkLst>
        <pc:spChg chg="mod">
          <ac:chgData name="ADAMS Hannah" userId="5260a452-b111-4ae7-9128-af1b16969b94" providerId="ADAL" clId="{F945C4A9-6034-45DA-A954-4C351EA89471}" dt="2025-06-24T08:57:47.068" v="3228" actId="1076"/>
          <ac:spMkLst>
            <pc:docMk/>
            <pc:sldMk cId="4000444856" sldId="292"/>
            <ac:spMk id="9" creationId="{9AFC4A1A-4658-57EA-5DBF-B7D3ED13DB0E}"/>
          </ac:spMkLst>
        </pc:spChg>
      </pc:sldChg>
      <pc:sldChg chg="addSp delSp modSp new mod">
        <pc:chgData name="ADAMS Hannah" userId="5260a452-b111-4ae7-9128-af1b16969b94" providerId="ADAL" clId="{F945C4A9-6034-45DA-A954-4C351EA89471}" dt="2025-06-24T09:19:53.151" v="3460"/>
        <pc:sldMkLst>
          <pc:docMk/>
          <pc:sldMk cId="826004799" sldId="293"/>
        </pc:sldMkLst>
        <pc:spChg chg="add mod">
          <ac:chgData name="ADAMS Hannah" userId="5260a452-b111-4ae7-9128-af1b16969b94" providerId="ADAL" clId="{F945C4A9-6034-45DA-A954-4C351EA89471}" dt="2025-06-24T09:19:53.151" v="3460"/>
          <ac:spMkLst>
            <pc:docMk/>
            <pc:sldMk cId="826004799" sldId="293"/>
            <ac:spMk id="5" creationId="{A4B968E0-F379-999A-22A6-3B62B01D2A67}"/>
          </ac:spMkLst>
        </pc:spChg>
        <pc:spChg chg="add mod">
          <ac:chgData name="ADAMS Hannah" userId="5260a452-b111-4ae7-9128-af1b16969b94" providerId="ADAL" clId="{F945C4A9-6034-45DA-A954-4C351EA89471}" dt="2025-06-24T09:06:27.106" v="3249"/>
          <ac:spMkLst>
            <pc:docMk/>
            <pc:sldMk cId="826004799" sldId="293"/>
            <ac:spMk id="6" creationId="{F5BC6534-F365-C025-5FE4-B6F7BD3F8DC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7156F31E-1C6C-4B9A-B16A-4A9175FF484D}" type="datetimeFigureOut">
              <a:rPr lang="en-GB" smtClean="0"/>
              <a:t>08/07/2025</a:t>
            </a:fld>
            <a:endParaRPr lang="en-GB"/>
          </a:p>
        </p:txBody>
      </p:sp>
      <p:sp>
        <p:nvSpPr>
          <p:cNvPr id="4" name="Slide Image Placeholder 3"/>
          <p:cNvSpPr>
            <a:spLocks noGrp="1" noRot="1" noChangeAspect="1"/>
          </p:cNvSpPr>
          <p:nvPr>
            <p:ph type="sldImg" idx="2"/>
          </p:nvPr>
        </p:nvSpPr>
        <p:spPr>
          <a:xfrm>
            <a:off x="2238375" y="1241425"/>
            <a:ext cx="2320925" cy="335121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1001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338"/>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31338"/>
            <a:ext cx="2946400" cy="498475"/>
          </a:xfrm>
          <a:prstGeom prst="rect">
            <a:avLst/>
          </a:prstGeom>
        </p:spPr>
        <p:txBody>
          <a:bodyPr vert="horz" lIns="91440" tIns="45720" rIns="91440" bIns="45720" rtlCol="0" anchor="b"/>
          <a:lstStyle>
            <a:lvl1pPr algn="r">
              <a:defRPr sz="1200"/>
            </a:lvl1pPr>
          </a:lstStyle>
          <a:p>
            <a:fld id="{511797B7-0D47-48CC-8AB3-9E34618E4ACD}" type="slidenum">
              <a:rPr lang="en-GB" smtClean="0"/>
              <a:t>‹#›</a:t>
            </a:fld>
            <a:endParaRPr lang="en-GB"/>
          </a:p>
        </p:txBody>
      </p:sp>
    </p:spTree>
    <p:extLst>
      <p:ext uri="{BB962C8B-B14F-4D97-AF65-F5344CB8AC3E}">
        <p14:creationId xmlns:p14="http://schemas.microsoft.com/office/powerpoint/2010/main" val="2685543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4CD0ABA-D724-4011-9590-71DC1C4ABFC5}" type="datetime1">
              <a:rPr lang="en-GB" smtClean="0"/>
              <a:t>08/07/2025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13C29E-B114-45BE-958A-05401E97D7C7}" type="slidenum">
              <a:rPr lang="en-GB" smtClean="0"/>
              <a:t>‹#›</a:t>
            </a:fld>
            <a:endParaRPr lang="en-GB"/>
          </a:p>
        </p:txBody>
      </p:sp>
    </p:spTree>
    <p:extLst>
      <p:ext uri="{BB962C8B-B14F-4D97-AF65-F5344CB8AC3E}">
        <p14:creationId xmlns:p14="http://schemas.microsoft.com/office/powerpoint/2010/main" val="3115968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0B1720-3A32-4D8D-B8A3-5D778B188D4D}" type="datetime1">
              <a:rPr lang="en-GB" smtClean="0"/>
              <a:t>08/07/2025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13C29E-B114-45BE-958A-05401E97D7C7}" type="slidenum">
              <a:rPr lang="en-GB" smtClean="0"/>
              <a:t>‹#›</a:t>
            </a:fld>
            <a:endParaRPr lang="en-GB"/>
          </a:p>
        </p:txBody>
      </p:sp>
    </p:spTree>
    <p:extLst>
      <p:ext uri="{BB962C8B-B14F-4D97-AF65-F5344CB8AC3E}">
        <p14:creationId xmlns:p14="http://schemas.microsoft.com/office/powerpoint/2010/main" val="3085738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6C1C0AE-89E1-435A-B847-A2488151169A}" type="datetime1">
              <a:rPr lang="en-GB" smtClean="0"/>
              <a:t>08/07/2025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13C29E-B114-45BE-958A-05401E97D7C7}" type="slidenum">
              <a:rPr lang="en-GB" smtClean="0"/>
              <a:t>‹#›</a:t>
            </a:fld>
            <a:endParaRPr lang="en-GB"/>
          </a:p>
        </p:txBody>
      </p:sp>
    </p:spTree>
    <p:extLst>
      <p:ext uri="{BB962C8B-B14F-4D97-AF65-F5344CB8AC3E}">
        <p14:creationId xmlns:p14="http://schemas.microsoft.com/office/powerpoint/2010/main" val="686446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98C39C-1C7D-46FF-B9C0-CE8D8EBA50C7}" type="datetime1">
              <a:rPr lang="en-GB" smtClean="0"/>
              <a:t>08/07/2025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13C29E-B114-45BE-958A-05401E97D7C7}" type="slidenum">
              <a:rPr lang="en-GB" smtClean="0"/>
              <a:t>‹#›</a:t>
            </a:fld>
            <a:endParaRPr lang="en-GB"/>
          </a:p>
        </p:txBody>
      </p:sp>
    </p:spTree>
    <p:extLst>
      <p:ext uri="{BB962C8B-B14F-4D97-AF65-F5344CB8AC3E}">
        <p14:creationId xmlns:p14="http://schemas.microsoft.com/office/powerpoint/2010/main" val="1576048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4FE24B-BF5E-44E2-8E3B-3939F153C782}" type="datetime1">
              <a:rPr lang="en-GB" smtClean="0"/>
              <a:t>08/07/2025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D13C29E-B114-45BE-958A-05401E97D7C7}" type="slidenum">
              <a:rPr lang="en-GB" smtClean="0"/>
              <a:t>‹#›</a:t>
            </a:fld>
            <a:endParaRPr lang="en-GB"/>
          </a:p>
        </p:txBody>
      </p:sp>
    </p:spTree>
    <p:extLst>
      <p:ext uri="{BB962C8B-B14F-4D97-AF65-F5344CB8AC3E}">
        <p14:creationId xmlns:p14="http://schemas.microsoft.com/office/powerpoint/2010/main" val="135040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C125855-2293-497C-BFDD-8DCD1F47CADF}" type="datetime1">
              <a:rPr lang="en-GB" smtClean="0"/>
              <a:t>08/07/2025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D13C29E-B114-45BE-958A-05401E97D7C7}" type="slidenum">
              <a:rPr lang="en-GB" smtClean="0"/>
              <a:t>‹#›</a:t>
            </a:fld>
            <a:endParaRPr lang="en-GB"/>
          </a:p>
        </p:txBody>
      </p:sp>
    </p:spTree>
    <p:extLst>
      <p:ext uri="{BB962C8B-B14F-4D97-AF65-F5344CB8AC3E}">
        <p14:creationId xmlns:p14="http://schemas.microsoft.com/office/powerpoint/2010/main" val="1942114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510CA6-0D1C-4DEA-9C6E-A60773572B82}" type="datetime1">
              <a:rPr lang="en-GB" smtClean="0"/>
              <a:t>08/07/2025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D13C29E-B114-45BE-958A-05401E97D7C7}" type="slidenum">
              <a:rPr lang="en-GB" smtClean="0"/>
              <a:t>‹#›</a:t>
            </a:fld>
            <a:endParaRPr lang="en-GB"/>
          </a:p>
        </p:txBody>
      </p:sp>
    </p:spTree>
    <p:extLst>
      <p:ext uri="{BB962C8B-B14F-4D97-AF65-F5344CB8AC3E}">
        <p14:creationId xmlns:p14="http://schemas.microsoft.com/office/powerpoint/2010/main" val="368370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4F4AF96-3DE6-49EC-9D8C-F12D0EC29367}" type="datetime1">
              <a:rPr lang="en-GB" smtClean="0"/>
              <a:t>08/07/2025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13C29E-B114-45BE-958A-05401E97D7C7}" type="slidenum">
              <a:rPr lang="en-GB" smtClean="0"/>
              <a:t>‹#›</a:t>
            </a:fld>
            <a:endParaRPr lang="en-GB"/>
          </a:p>
        </p:txBody>
      </p:sp>
    </p:spTree>
    <p:extLst>
      <p:ext uri="{BB962C8B-B14F-4D97-AF65-F5344CB8AC3E}">
        <p14:creationId xmlns:p14="http://schemas.microsoft.com/office/powerpoint/2010/main" val="26499711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AAC4EACB-8556-498B-B910-0B5AA23EE170}" type="datetime1">
              <a:rPr lang="en-GB" smtClean="0"/>
              <a:t>08/07/2025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D13C29E-B114-45BE-958A-05401E97D7C7}" type="slidenum">
              <a:rPr lang="en-GB" smtClean="0"/>
              <a:t>‹#›</a:t>
            </a:fld>
            <a:endParaRPr lang="en-GB"/>
          </a:p>
        </p:txBody>
      </p:sp>
    </p:spTree>
    <p:extLst>
      <p:ext uri="{BB962C8B-B14F-4D97-AF65-F5344CB8AC3E}">
        <p14:creationId xmlns:p14="http://schemas.microsoft.com/office/powerpoint/2010/main" val="40423942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8CBB1A-8495-484F-B08F-B2F4578D03E6}" type="datetime1">
              <a:rPr lang="en-GB" smtClean="0"/>
              <a:t>08/07/2025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13C29E-B114-45BE-958A-05401E97D7C7}" type="slidenum">
              <a:rPr lang="en-GB" smtClean="0"/>
              <a:t>‹#›</a:t>
            </a:fld>
            <a:endParaRPr lang="en-GB"/>
          </a:p>
        </p:txBody>
      </p:sp>
    </p:spTree>
    <p:extLst>
      <p:ext uri="{BB962C8B-B14F-4D97-AF65-F5344CB8AC3E}">
        <p14:creationId xmlns:p14="http://schemas.microsoft.com/office/powerpoint/2010/main" val="42789223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FC0300-1568-46AA-AD36-3A1FED7A0D82}" type="datetime1">
              <a:rPr lang="en-GB" smtClean="0"/>
              <a:t>08/07/2025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D13C29E-B114-45BE-958A-05401E97D7C7}" type="slidenum">
              <a:rPr lang="en-GB" smtClean="0"/>
              <a:t>‹#›</a:t>
            </a:fld>
            <a:endParaRPr lang="en-GB"/>
          </a:p>
        </p:txBody>
      </p:sp>
    </p:spTree>
    <p:extLst>
      <p:ext uri="{BB962C8B-B14F-4D97-AF65-F5344CB8AC3E}">
        <p14:creationId xmlns:p14="http://schemas.microsoft.com/office/powerpoint/2010/main" val="1002788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165C2F59-D5B4-4AE9-9252-BFA3058534BC}" type="datetime1">
              <a:rPr lang="en-GB" smtClean="0"/>
              <a:t>08/07/2025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8D13C29E-B114-45BE-958A-05401E97D7C7}" type="slidenum">
              <a:rPr lang="en-GB" smtClean="0"/>
              <a:t>‹#›</a:t>
            </a:fld>
            <a:endParaRPr lang="en-GB"/>
          </a:p>
        </p:txBody>
      </p:sp>
    </p:spTree>
    <p:extLst>
      <p:ext uri="{BB962C8B-B14F-4D97-AF65-F5344CB8AC3E}">
        <p14:creationId xmlns:p14="http://schemas.microsoft.com/office/powerpoint/2010/main" val="6933917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4.png"/><Relationship Id="rId7"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8.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1.png"/><Relationship Id="rId9"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jp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18.wmf"/><Relationship Id="rId5" Type="http://schemas.openxmlformats.org/officeDocument/2006/relationships/image" Target="../media/image17.jpe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 name="Picture 4" descr="A red shield with a white lion and a cross&#10;&#10;Description automatically generated">
            <a:extLst>
              <a:ext uri="{FF2B5EF4-FFF2-40B4-BE49-F238E27FC236}">
                <a16:creationId xmlns:a16="http://schemas.microsoft.com/office/drawing/2014/main" id="{9FE4E7BD-049C-CB11-BBDE-58A0526079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6853" y="397933"/>
            <a:ext cx="5918200" cy="5918200"/>
          </a:xfrm>
          <a:prstGeom prst="rect">
            <a:avLst/>
          </a:prstGeom>
        </p:spPr>
      </p:pic>
      <p:sp>
        <p:nvSpPr>
          <p:cNvPr id="10" name="Rectangle 9">
            <a:extLst>
              <a:ext uri="{FF2B5EF4-FFF2-40B4-BE49-F238E27FC236}">
                <a16:creationId xmlns:a16="http://schemas.microsoft.com/office/drawing/2014/main" id="{72257994-BD97-4691-8B89-198A6D2BAB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40600"/>
            <a:ext cx="6858000" cy="25654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 name="Title 1">
            <a:extLst>
              <a:ext uri="{FF2B5EF4-FFF2-40B4-BE49-F238E27FC236}">
                <a16:creationId xmlns:a16="http://schemas.microsoft.com/office/drawing/2014/main" id="{5EC4AB16-EA31-EDB4-E828-16562CFE714C}"/>
              </a:ext>
            </a:extLst>
          </p:cNvPr>
          <p:cNvSpPr>
            <a:spLocks noGrp="1"/>
          </p:cNvSpPr>
          <p:nvPr>
            <p:ph type="ctrTitle"/>
          </p:nvPr>
        </p:nvSpPr>
        <p:spPr>
          <a:xfrm>
            <a:off x="881856" y="6544785"/>
            <a:ext cx="5094288" cy="1591630"/>
          </a:xfrm>
          <a:solidFill>
            <a:srgbClr val="FFFFFF"/>
          </a:solidFill>
          <a:ln w="38100">
            <a:solidFill>
              <a:srgbClr val="404040"/>
            </a:solidFill>
            <a:miter lim="800000"/>
          </a:ln>
        </p:spPr>
        <p:txBody>
          <a:bodyPr anchor="ctr">
            <a:normAutofit/>
          </a:bodyPr>
          <a:lstStyle/>
          <a:p>
            <a:r>
              <a:rPr lang="en-GB" sz="3300" b="1" dirty="0">
                <a:solidFill>
                  <a:srgbClr val="404040"/>
                </a:solidFill>
                <a:latin typeface="Century Gothic" panose="020B0502020202020204" pitchFamily="34" charset="0"/>
              </a:rPr>
              <a:t>Transition to </a:t>
            </a:r>
            <a:br>
              <a:rPr lang="en-GB" sz="3300" b="1" dirty="0">
                <a:solidFill>
                  <a:srgbClr val="404040"/>
                </a:solidFill>
                <a:latin typeface="Century Gothic" panose="020B0502020202020204" pitchFamily="34" charset="0"/>
              </a:rPr>
            </a:br>
            <a:r>
              <a:rPr lang="en-GB" sz="3300" b="1" dirty="0">
                <a:solidFill>
                  <a:srgbClr val="404040"/>
                </a:solidFill>
                <a:latin typeface="Century Gothic" panose="020B0502020202020204" pitchFamily="34" charset="0"/>
              </a:rPr>
              <a:t>Year 1/2</a:t>
            </a:r>
          </a:p>
        </p:txBody>
      </p:sp>
      <p:sp>
        <p:nvSpPr>
          <p:cNvPr id="3" name="Subtitle 2">
            <a:extLst>
              <a:ext uri="{FF2B5EF4-FFF2-40B4-BE49-F238E27FC236}">
                <a16:creationId xmlns:a16="http://schemas.microsoft.com/office/drawing/2014/main" id="{16728AC4-41F8-4074-C7A7-2F83DD243F51}"/>
              </a:ext>
            </a:extLst>
          </p:cNvPr>
          <p:cNvSpPr>
            <a:spLocks noGrp="1"/>
          </p:cNvSpPr>
          <p:nvPr>
            <p:ph type="subTitle" idx="1"/>
          </p:nvPr>
        </p:nvSpPr>
        <p:spPr>
          <a:xfrm>
            <a:off x="1354667" y="8441267"/>
            <a:ext cx="4199465" cy="740130"/>
          </a:xfrm>
        </p:spPr>
        <p:txBody>
          <a:bodyPr>
            <a:normAutofit/>
          </a:bodyPr>
          <a:lstStyle/>
          <a:p>
            <a:endParaRPr lang="en-GB">
              <a:solidFill>
                <a:srgbClr val="FFFFFF"/>
              </a:solidFill>
            </a:endParaRPr>
          </a:p>
        </p:txBody>
      </p:sp>
      <p:sp>
        <p:nvSpPr>
          <p:cNvPr id="4" name="Slide Number Placeholder 3">
            <a:extLst>
              <a:ext uri="{FF2B5EF4-FFF2-40B4-BE49-F238E27FC236}">
                <a16:creationId xmlns:a16="http://schemas.microsoft.com/office/drawing/2014/main" id="{F2005398-0208-A8C6-BF5E-1B40DFFC806A}"/>
              </a:ext>
            </a:extLst>
          </p:cNvPr>
          <p:cNvSpPr>
            <a:spLocks noGrp="1"/>
          </p:cNvSpPr>
          <p:nvPr>
            <p:ph type="sldNum" sz="quarter" idx="12"/>
          </p:nvPr>
        </p:nvSpPr>
        <p:spPr/>
        <p:txBody>
          <a:bodyPr/>
          <a:lstStyle/>
          <a:p>
            <a:fld id="{8D13C29E-B114-45BE-958A-05401E97D7C7}" type="slidenum">
              <a:rPr lang="en-GB" smtClean="0"/>
              <a:t>1</a:t>
            </a:fld>
            <a:endParaRPr lang="en-GB"/>
          </a:p>
        </p:txBody>
      </p:sp>
    </p:spTree>
    <p:extLst>
      <p:ext uri="{BB962C8B-B14F-4D97-AF65-F5344CB8AC3E}">
        <p14:creationId xmlns:p14="http://schemas.microsoft.com/office/powerpoint/2010/main" val="18980590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CBD73-1A5C-A92B-1A26-7D2EC9B6940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575E5EC-A42E-8AB6-C020-AFEC28008D00}"/>
              </a:ext>
            </a:extLst>
          </p:cNvPr>
          <p:cNvSpPr txBox="1"/>
          <p:nvPr/>
        </p:nvSpPr>
        <p:spPr>
          <a:xfrm>
            <a:off x="136112" y="1250289"/>
            <a:ext cx="3923270" cy="8655701"/>
          </a:xfrm>
          <a:prstGeom prst="rect">
            <a:avLst/>
          </a:prstGeom>
        </p:spPr>
        <p:txBody>
          <a:bodyPr vert="horz" lIns="91440" tIns="45720" rIns="91440" bIns="45720" rtlCol="0" anchor="t">
            <a:normAutofit/>
          </a:bodyPr>
          <a:lstStyle/>
          <a:p>
            <a:pPr defTabSz="685800">
              <a:lnSpc>
                <a:spcPct val="110000"/>
              </a:lnSpc>
              <a:spcAft>
                <a:spcPts val="600"/>
              </a:spcAft>
            </a:pPr>
            <a:endParaRPr lang="en-US" sz="1500" dirty="0">
              <a:latin typeface="CCW Precursive 1" panose="03050602040000000000" pitchFamily="66" charset="0"/>
            </a:endParaRPr>
          </a:p>
        </p:txBody>
      </p:sp>
      <p:sp>
        <p:nvSpPr>
          <p:cNvPr id="4" name="Rectangle 2">
            <a:extLst>
              <a:ext uri="{FF2B5EF4-FFF2-40B4-BE49-F238E27FC236}">
                <a16:creationId xmlns:a16="http://schemas.microsoft.com/office/drawing/2014/main" id="{DA50590A-272E-A06A-3A5B-7367A8A9C316}"/>
              </a:ext>
            </a:extLst>
          </p:cNvPr>
          <p:cNvSpPr>
            <a:spLocks noChangeArrowheads="1"/>
          </p:cNvSpPr>
          <p:nvPr/>
        </p:nvSpPr>
        <p:spPr bwMode="auto">
          <a:xfrm>
            <a:off x="27853" y="2588453"/>
            <a:ext cx="6802292" cy="709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nSpc>
                <a:spcPct val="150000"/>
              </a:lnSpc>
            </a:pPr>
            <a:r>
              <a:rPr lang="en-GB" sz="1400" dirty="0">
                <a:latin typeface="Century Gothic" panose="020B0502020202020204" pitchFamily="34" charset="0"/>
              </a:rPr>
              <a:t>Our school values are at the core of everything we do. They underpin our teaching and learning and provide an environment which prepares our pupils as confident, happy citizens.</a:t>
            </a:r>
          </a:p>
          <a:p>
            <a:pPr>
              <a:lnSpc>
                <a:spcPct val="150000"/>
              </a:lnSpc>
            </a:pPr>
            <a:endParaRPr lang="en-GB" sz="1400" dirty="0">
              <a:latin typeface="Century Gothic" panose="020B0502020202020204" pitchFamily="34" charset="0"/>
            </a:endParaRPr>
          </a:p>
          <a:p>
            <a:pPr>
              <a:lnSpc>
                <a:spcPct val="150000"/>
              </a:lnSpc>
            </a:pPr>
            <a:r>
              <a:rPr lang="en-GB" sz="1400" b="1" i="1" dirty="0">
                <a:latin typeface="Century Gothic" panose="020B0502020202020204" pitchFamily="34" charset="0"/>
              </a:rPr>
              <a:t>‘Happy, Healthy, High Achieving’</a:t>
            </a:r>
            <a:endParaRPr lang="en-GB" sz="1400" dirty="0">
              <a:latin typeface="Century Gothic" panose="020B0502020202020204" pitchFamily="34" charset="0"/>
            </a:endParaRPr>
          </a:p>
          <a:p>
            <a:pPr>
              <a:lnSpc>
                <a:spcPct val="150000"/>
              </a:lnSpc>
            </a:pPr>
            <a:endParaRPr lang="en-GB" sz="1400" b="1" dirty="0">
              <a:latin typeface="Century Gothic" panose="020B0502020202020204" pitchFamily="34" charset="0"/>
            </a:endParaRPr>
          </a:p>
          <a:p>
            <a:pPr>
              <a:lnSpc>
                <a:spcPct val="150000"/>
              </a:lnSpc>
            </a:pPr>
            <a:r>
              <a:rPr lang="en-GB" sz="1400" b="1" dirty="0">
                <a:latin typeface="Century Gothic" panose="020B0502020202020204" pitchFamily="34" charset="0"/>
              </a:rPr>
              <a:t>Our School Vision:</a:t>
            </a:r>
            <a:endParaRPr lang="en-GB" sz="1400" dirty="0">
              <a:latin typeface="Century Gothic" panose="020B0502020202020204" pitchFamily="34" charset="0"/>
            </a:endParaRPr>
          </a:p>
          <a:p>
            <a:pPr>
              <a:lnSpc>
                <a:spcPct val="150000"/>
              </a:lnSpc>
            </a:pPr>
            <a:r>
              <a:rPr lang="en-GB" sz="1400" dirty="0">
                <a:latin typeface="Century Gothic" panose="020B0502020202020204" pitchFamily="34" charset="0"/>
              </a:rPr>
              <a:t>Here at Brownlow Primary School, we nurture our children to produce exceptional outcomes through developing their independence, curiosity and creativity.  We want our children to be respectful, resilient and responsible young people who understand what it means to belong and have a positive impact on their community and the wider world.</a:t>
            </a:r>
          </a:p>
          <a:p>
            <a:pPr>
              <a:lnSpc>
                <a:spcPct val="150000"/>
              </a:lnSpc>
            </a:pPr>
            <a:r>
              <a:rPr lang="en-GB" sz="1400" dirty="0">
                <a:latin typeface="Century Gothic" panose="020B0502020202020204" pitchFamily="34" charset="0"/>
              </a:rPr>
              <a:t> </a:t>
            </a:r>
          </a:p>
          <a:p>
            <a:pPr>
              <a:lnSpc>
                <a:spcPct val="150000"/>
              </a:lnSpc>
            </a:pPr>
            <a:r>
              <a:rPr lang="en-GB" sz="1400" b="1" dirty="0">
                <a:latin typeface="Century Gothic" panose="020B0502020202020204" pitchFamily="34" charset="0"/>
              </a:rPr>
              <a:t>We aim to be a school where:</a:t>
            </a:r>
            <a:endParaRPr lang="en-GB" sz="1400" dirty="0">
              <a:latin typeface="Century Gothic" panose="020B0502020202020204" pitchFamily="34" charset="0"/>
            </a:endParaRPr>
          </a:p>
          <a:p>
            <a:pPr>
              <a:lnSpc>
                <a:spcPct val="150000"/>
              </a:lnSpc>
            </a:pPr>
            <a:r>
              <a:rPr lang="en-GB" sz="1400" dirty="0">
                <a:latin typeface="Century Gothic" panose="020B0502020202020204" pitchFamily="34" charset="0"/>
              </a:rPr>
              <a:t>Everyone is </a:t>
            </a:r>
            <a:r>
              <a:rPr lang="en-GB" sz="1400" b="1" dirty="0">
                <a:latin typeface="Century Gothic" panose="020B0502020202020204" pitchFamily="34" charset="0"/>
              </a:rPr>
              <a:t>‘Happy’</a:t>
            </a:r>
            <a:r>
              <a:rPr lang="en-GB" sz="1400" dirty="0">
                <a:latin typeface="Century Gothic" panose="020B0502020202020204" pitchFamily="34" charset="0"/>
              </a:rPr>
              <a:t> being in our supportive, inclusive and nurturing environment, allowing them to develop a love of learning that will impact the rest of their lives.</a:t>
            </a:r>
          </a:p>
          <a:p>
            <a:pPr>
              <a:lnSpc>
                <a:spcPct val="150000"/>
              </a:lnSpc>
            </a:pPr>
            <a:r>
              <a:rPr lang="en-GB" sz="1400" dirty="0">
                <a:latin typeface="Century Gothic" panose="020B0502020202020204" pitchFamily="34" charset="0"/>
              </a:rPr>
              <a:t>Everyone is </a:t>
            </a:r>
            <a:r>
              <a:rPr lang="en-GB" sz="1400" b="1" dirty="0">
                <a:latin typeface="Century Gothic" panose="020B0502020202020204" pitchFamily="34" charset="0"/>
              </a:rPr>
              <a:t>‘Healthy’</a:t>
            </a:r>
            <a:r>
              <a:rPr lang="en-GB" sz="1400" dirty="0">
                <a:latin typeface="Century Gothic" panose="020B0502020202020204" pitchFamily="34" charset="0"/>
              </a:rPr>
              <a:t> physically and emotionally as part of a valued community, which offers a diverse experience of opportunities.</a:t>
            </a:r>
          </a:p>
          <a:p>
            <a:pPr>
              <a:lnSpc>
                <a:spcPct val="150000"/>
              </a:lnSpc>
            </a:pPr>
            <a:r>
              <a:rPr lang="en-GB" sz="1400" dirty="0">
                <a:latin typeface="Century Gothic" panose="020B0502020202020204" pitchFamily="34" charset="0"/>
              </a:rPr>
              <a:t>Everyone is </a:t>
            </a:r>
            <a:r>
              <a:rPr lang="en-GB" sz="1400" b="1" dirty="0">
                <a:latin typeface="Century Gothic" panose="020B0502020202020204" pitchFamily="34" charset="0"/>
              </a:rPr>
              <a:t>‘High Achieving’</a:t>
            </a:r>
            <a:r>
              <a:rPr lang="en-GB" sz="1400" dirty="0">
                <a:latin typeface="Century Gothic" panose="020B0502020202020204" pitchFamily="34" charset="0"/>
              </a:rPr>
              <a:t>, encouraged and motivated to reach their full potential, immersed in an inspiring curriculum.</a:t>
            </a:r>
          </a:p>
          <a:p>
            <a:r>
              <a:rPr lang="en-GB" sz="1400" dirty="0">
                <a:latin typeface="Century Gothic" panose="020B0502020202020204" pitchFamily="34" charset="0"/>
              </a:rPr>
              <a:t> </a:t>
            </a:r>
          </a:p>
        </p:txBody>
      </p:sp>
      <p:sp>
        <p:nvSpPr>
          <p:cNvPr id="6" name="Rectangle 3">
            <a:extLst>
              <a:ext uri="{FF2B5EF4-FFF2-40B4-BE49-F238E27FC236}">
                <a16:creationId xmlns:a16="http://schemas.microsoft.com/office/drawing/2014/main" id="{AAEDC7B3-E491-3C8A-11F2-A5C6CCE6DF57}"/>
              </a:ext>
            </a:extLst>
          </p:cNvPr>
          <p:cNvSpPr>
            <a:spLocks noChangeArrowheads="1"/>
          </p:cNvSpPr>
          <p:nvPr/>
        </p:nvSpPr>
        <p:spPr bwMode="auto">
          <a:xfrm>
            <a:off x="-7199086" y="1560286"/>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sng" strike="noStrike" cap="none" normalizeH="0" baseline="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3" name="Rectangle 12">
            <a:extLst>
              <a:ext uri="{FF2B5EF4-FFF2-40B4-BE49-F238E27FC236}">
                <a16:creationId xmlns:a16="http://schemas.microsoft.com/office/drawing/2014/main" id="{B7933255-E24A-B6A7-6E4D-B0A4E0354A35}"/>
              </a:ext>
            </a:extLst>
          </p:cNvPr>
          <p:cNvSpPr/>
          <p:nvPr/>
        </p:nvSpPr>
        <p:spPr>
          <a:xfrm>
            <a:off x="-13340" y="1"/>
            <a:ext cx="6858000" cy="1611085"/>
          </a:xfrm>
          <a:prstGeom prst="rect">
            <a:avLst/>
          </a:prstGeom>
          <a:solidFill>
            <a:srgbClr val="404040"/>
          </a:solidFill>
          <a:ln>
            <a:solidFill>
              <a:srgbClr val="40404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itle 1">
            <a:extLst>
              <a:ext uri="{FF2B5EF4-FFF2-40B4-BE49-F238E27FC236}">
                <a16:creationId xmlns:a16="http://schemas.microsoft.com/office/drawing/2014/main" id="{0B6472DA-8EFD-CC47-91AD-16A5B1CC04EB}"/>
              </a:ext>
            </a:extLst>
          </p:cNvPr>
          <p:cNvSpPr txBox="1">
            <a:spLocks/>
          </p:cNvSpPr>
          <p:nvPr/>
        </p:nvSpPr>
        <p:spPr>
          <a:xfrm>
            <a:off x="881855" y="700597"/>
            <a:ext cx="5094288" cy="1611086"/>
          </a:xfrm>
          <a:prstGeom prst="rect">
            <a:avLst/>
          </a:prstGeom>
          <a:solidFill>
            <a:srgbClr val="FFFFFF"/>
          </a:solidFill>
          <a:ln w="38100">
            <a:solidFill>
              <a:srgbClr val="404040"/>
            </a:solidFill>
            <a:miter lim="800000"/>
          </a:ln>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dirty="0">
                <a:solidFill>
                  <a:srgbClr val="FF0000"/>
                </a:solidFill>
                <a:latin typeface="CCW Precursive 1" panose="03050602040000000000" pitchFamily="66" charset="0"/>
              </a:rPr>
              <a:t>Our School Vision and Values</a:t>
            </a:r>
          </a:p>
        </p:txBody>
      </p:sp>
      <p:sp>
        <p:nvSpPr>
          <p:cNvPr id="9" name="TextBox 8">
            <a:extLst>
              <a:ext uri="{FF2B5EF4-FFF2-40B4-BE49-F238E27FC236}">
                <a16:creationId xmlns:a16="http://schemas.microsoft.com/office/drawing/2014/main" id="{71FE8DA5-BC72-F263-9B5C-71336051777A}"/>
              </a:ext>
            </a:extLst>
          </p:cNvPr>
          <p:cNvSpPr txBox="1"/>
          <p:nvPr/>
        </p:nvSpPr>
        <p:spPr>
          <a:xfrm>
            <a:off x="-9030" y="189148"/>
            <a:ext cx="6858000" cy="473206"/>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pPr>
            <a:r>
              <a:rPr kumimoji="0" lang="en-GB" altLang="en-US" b="1" i="0" u="none" strike="noStrike" cap="none" normalizeH="0" baseline="0" dirty="0">
                <a:ln>
                  <a:noFill/>
                </a:ln>
                <a:solidFill>
                  <a:schemeClr val="bg1"/>
                </a:solidFill>
                <a:effectLst/>
                <a:latin typeface="CCW Precursive 1" panose="03050602040000000000" pitchFamily="66" charset="0"/>
                <a:ea typeface="Times New Roman" panose="02020603050405020304" pitchFamily="18" charset="0"/>
                <a:cs typeface="Arial" panose="020B0604020202020204" pitchFamily="34" charset="0"/>
              </a:rPr>
              <a:t>Happy, Healthy, High Achieving</a:t>
            </a:r>
          </a:p>
        </p:txBody>
      </p:sp>
      <p:sp>
        <p:nvSpPr>
          <p:cNvPr id="2" name="Slide Number Placeholder 1">
            <a:extLst>
              <a:ext uri="{FF2B5EF4-FFF2-40B4-BE49-F238E27FC236}">
                <a16:creationId xmlns:a16="http://schemas.microsoft.com/office/drawing/2014/main" id="{E6631DF1-B833-D004-8B08-A5B953525739}"/>
              </a:ext>
            </a:extLst>
          </p:cNvPr>
          <p:cNvSpPr>
            <a:spLocks noGrp="1"/>
          </p:cNvSpPr>
          <p:nvPr>
            <p:ph type="sldNum" sz="quarter" idx="12"/>
          </p:nvPr>
        </p:nvSpPr>
        <p:spPr/>
        <p:txBody>
          <a:bodyPr/>
          <a:lstStyle/>
          <a:p>
            <a:fld id="{8D13C29E-B114-45BE-958A-05401E97D7C7}" type="slidenum">
              <a:rPr lang="en-GB" smtClean="0"/>
              <a:t>2</a:t>
            </a:fld>
            <a:endParaRPr lang="en-GB"/>
          </a:p>
        </p:txBody>
      </p:sp>
    </p:spTree>
    <p:extLst>
      <p:ext uri="{BB962C8B-B14F-4D97-AF65-F5344CB8AC3E}">
        <p14:creationId xmlns:p14="http://schemas.microsoft.com/office/powerpoint/2010/main" val="33364423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CB328-F644-EED5-1350-C06AA31A786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101179D-A0BB-2858-8789-2F46B976CD2D}"/>
              </a:ext>
            </a:extLst>
          </p:cNvPr>
          <p:cNvSpPr txBox="1"/>
          <p:nvPr/>
        </p:nvSpPr>
        <p:spPr>
          <a:xfrm>
            <a:off x="136112" y="1250289"/>
            <a:ext cx="3923270" cy="8655701"/>
          </a:xfrm>
          <a:prstGeom prst="rect">
            <a:avLst/>
          </a:prstGeom>
        </p:spPr>
        <p:txBody>
          <a:bodyPr vert="horz" lIns="91440" tIns="45720" rIns="91440" bIns="45720" rtlCol="0" anchor="t">
            <a:normAutofit/>
          </a:bodyPr>
          <a:lstStyle/>
          <a:p>
            <a:pPr defTabSz="685800">
              <a:lnSpc>
                <a:spcPct val="110000"/>
              </a:lnSpc>
              <a:spcAft>
                <a:spcPts val="600"/>
              </a:spcAft>
            </a:pPr>
            <a:endParaRPr lang="en-US" sz="1500" dirty="0">
              <a:latin typeface="CCW Precursive 1" panose="03050602040000000000" pitchFamily="66" charset="0"/>
            </a:endParaRPr>
          </a:p>
        </p:txBody>
      </p:sp>
      <p:sp>
        <p:nvSpPr>
          <p:cNvPr id="4" name="Rectangle 2">
            <a:extLst>
              <a:ext uri="{FF2B5EF4-FFF2-40B4-BE49-F238E27FC236}">
                <a16:creationId xmlns:a16="http://schemas.microsoft.com/office/drawing/2014/main" id="{7035ECE2-0E84-AA96-B5D0-D057D2B5D98A}"/>
              </a:ext>
            </a:extLst>
          </p:cNvPr>
          <p:cNvSpPr>
            <a:spLocks noChangeArrowheads="1"/>
          </p:cNvSpPr>
          <p:nvPr/>
        </p:nvSpPr>
        <p:spPr bwMode="auto">
          <a:xfrm>
            <a:off x="27853" y="2454043"/>
            <a:ext cx="6802292" cy="6608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nSpc>
                <a:spcPct val="115000"/>
              </a:lnSpc>
              <a:spcAft>
                <a:spcPts val="800"/>
              </a:spcAft>
              <a:buNone/>
            </a:pP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Our ‘Super 6’ Superheroes represent our values:</a:t>
            </a:r>
          </a:p>
          <a:p>
            <a:pPr>
              <a:lnSpc>
                <a:spcPct val="115000"/>
              </a:lnSpc>
              <a:spcAft>
                <a:spcPts val="800"/>
              </a:spcAft>
              <a:buNone/>
            </a:pPr>
            <a:r>
              <a:rPr lang="en-GB" sz="2400" b="1" kern="100" dirty="0">
                <a:solidFill>
                  <a:srgbClr val="FFC000"/>
                </a:solidFill>
                <a:effectLst/>
                <a:latin typeface="Century Gothic" panose="020B0502020202020204" pitchFamily="34" charset="0"/>
                <a:ea typeface="Aptos" panose="020B0004020202020204" pitchFamily="34" charset="0"/>
                <a:cs typeface="Times New Roman" panose="02020603050405020304" pitchFamily="18" charset="0"/>
              </a:rPr>
              <a:t>Captain Courage</a:t>
            </a:r>
            <a:r>
              <a:rPr lang="en-GB" sz="2400" kern="100" dirty="0">
                <a:solidFill>
                  <a:srgbClr val="FFC000"/>
                </a:solidFill>
                <a:effectLst/>
                <a:latin typeface="Century Gothic" panose="020B0502020202020204" pitchFamily="34" charset="0"/>
                <a:ea typeface="Aptos" panose="020B0004020202020204" pitchFamily="34" charset="0"/>
                <a:cs typeface="Times New Roman" panose="02020603050405020304" pitchFamily="18" charset="0"/>
              </a:rPr>
              <a:t> </a:t>
            </a: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 making good choices in the face of challenge</a:t>
            </a:r>
          </a:p>
          <a:p>
            <a:pPr>
              <a:lnSpc>
                <a:spcPct val="115000"/>
              </a:lnSpc>
              <a:spcAft>
                <a:spcPts val="800"/>
              </a:spcAft>
              <a:buNone/>
            </a:pPr>
            <a:r>
              <a:rPr lang="en-GB" sz="2400" b="1" kern="100" dirty="0">
                <a:solidFill>
                  <a:srgbClr val="FF0000"/>
                </a:solidFill>
                <a:effectLst/>
                <a:latin typeface="Century Gothic" panose="020B0502020202020204" pitchFamily="34" charset="0"/>
                <a:ea typeface="Aptos" panose="020B0004020202020204" pitchFamily="34" charset="0"/>
                <a:cs typeface="Times New Roman" panose="02020603050405020304" pitchFamily="18" charset="0"/>
              </a:rPr>
              <a:t>Ruby Respect</a:t>
            </a:r>
            <a:r>
              <a:rPr lang="en-GB" sz="2400" kern="100" dirty="0">
                <a:solidFill>
                  <a:srgbClr val="FF0000"/>
                </a:solidFill>
                <a:effectLst/>
                <a:latin typeface="Century Gothic" panose="020B0502020202020204" pitchFamily="34" charset="0"/>
                <a:ea typeface="Aptos" panose="020B0004020202020204" pitchFamily="34" charset="0"/>
                <a:cs typeface="Times New Roman" panose="02020603050405020304" pitchFamily="18" charset="0"/>
              </a:rPr>
              <a:t> </a:t>
            </a: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 respect yourself, other people and the environment</a:t>
            </a:r>
          </a:p>
          <a:p>
            <a:pPr>
              <a:lnSpc>
                <a:spcPct val="115000"/>
              </a:lnSpc>
              <a:spcAft>
                <a:spcPts val="800"/>
              </a:spcAft>
              <a:buNone/>
            </a:pPr>
            <a:r>
              <a:rPr lang="en-GB" sz="2400" b="1" kern="100" dirty="0">
                <a:solidFill>
                  <a:srgbClr val="E97132"/>
                </a:solidFill>
                <a:effectLst/>
                <a:latin typeface="Century Gothic" panose="020B0502020202020204" pitchFamily="34" charset="0"/>
                <a:ea typeface="Aptos" panose="020B0004020202020204" pitchFamily="34" charset="0"/>
                <a:cs typeface="Times New Roman" panose="02020603050405020304" pitchFamily="18" charset="0"/>
              </a:rPr>
              <a:t>Independence Ishmael</a:t>
            </a:r>
            <a:r>
              <a:rPr lang="en-GB" sz="2400" kern="100" dirty="0">
                <a:solidFill>
                  <a:srgbClr val="E97132"/>
                </a:solidFill>
                <a:effectLst/>
                <a:latin typeface="Century Gothic" panose="020B0502020202020204" pitchFamily="34" charset="0"/>
                <a:ea typeface="Aptos" panose="020B0004020202020204" pitchFamily="34" charset="0"/>
                <a:cs typeface="Times New Roman" panose="02020603050405020304" pitchFamily="18" charset="0"/>
              </a:rPr>
              <a:t> </a:t>
            </a: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 be ready to learn</a:t>
            </a:r>
          </a:p>
          <a:p>
            <a:pPr>
              <a:lnSpc>
                <a:spcPct val="115000"/>
              </a:lnSpc>
              <a:spcAft>
                <a:spcPts val="800"/>
              </a:spcAft>
              <a:buNone/>
            </a:pPr>
            <a:r>
              <a:rPr lang="en-GB" sz="2400" b="1" kern="100" dirty="0">
                <a:solidFill>
                  <a:srgbClr val="7030A0"/>
                </a:solidFill>
                <a:effectLst/>
                <a:latin typeface="Century Gothic" panose="020B0502020202020204" pitchFamily="34" charset="0"/>
                <a:ea typeface="Aptos" panose="020B0004020202020204" pitchFamily="34" charset="0"/>
                <a:cs typeface="Times New Roman" panose="02020603050405020304" pitchFamily="18" charset="0"/>
              </a:rPr>
              <a:t>Robin Responsibility</a:t>
            </a:r>
            <a:r>
              <a:rPr lang="en-GB" sz="2400" kern="100" dirty="0">
                <a:solidFill>
                  <a:srgbClr val="7030A0"/>
                </a:solidFill>
                <a:effectLst/>
                <a:latin typeface="Century Gothic" panose="020B0502020202020204" pitchFamily="34" charset="0"/>
                <a:ea typeface="Aptos" panose="020B0004020202020204" pitchFamily="34" charset="0"/>
                <a:cs typeface="Times New Roman" panose="02020603050405020304" pitchFamily="18" charset="0"/>
              </a:rPr>
              <a:t> </a:t>
            </a: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 take ownership and think of others</a:t>
            </a:r>
          </a:p>
          <a:p>
            <a:pPr>
              <a:lnSpc>
                <a:spcPct val="115000"/>
              </a:lnSpc>
              <a:spcAft>
                <a:spcPts val="800"/>
              </a:spcAft>
              <a:buNone/>
            </a:pPr>
            <a:r>
              <a:rPr lang="en-GB" sz="2400" b="1" kern="100" dirty="0">
                <a:solidFill>
                  <a:srgbClr val="00B0F0"/>
                </a:solidFill>
                <a:effectLst/>
                <a:latin typeface="Century Gothic" panose="020B0502020202020204" pitchFamily="34" charset="0"/>
                <a:ea typeface="Aptos" panose="020B0004020202020204" pitchFamily="34" charset="0"/>
                <a:cs typeface="Times New Roman" panose="02020603050405020304" pitchFamily="18" charset="0"/>
              </a:rPr>
              <a:t>Resilience Ravi</a:t>
            </a:r>
            <a:r>
              <a:rPr lang="en-GB" sz="2400" kern="100" dirty="0">
                <a:solidFill>
                  <a:srgbClr val="00B0F0"/>
                </a:solidFill>
                <a:effectLst/>
                <a:latin typeface="Century Gothic" panose="020B0502020202020204" pitchFamily="34" charset="0"/>
                <a:ea typeface="Aptos" panose="020B0004020202020204" pitchFamily="34" charset="0"/>
                <a:cs typeface="Times New Roman" panose="02020603050405020304" pitchFamily="18" charset="0"/>
              </a:rPr>
              <a:t> </a:t>
            </a: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 keep going and stay positive</a:t>
            </a:r>
          </a:p>
          <a:p>
            <a:pPr>
              <a:lnSpc>
                <a:spcPct val="115000"/>
              </a:lnSpc>
              <a:spcAft>
                <a:spcPts val="800"/>
              </a:spcAft>
            </a:pPr>
            <a:r>
              <a:rPr lang="en-GB" sz="2400" b="1" kern="100" dirty="0">
                <a:solidFill>
                  <a:srgbClr val="002060"/>
                </a:solidFill>
                <a:effectLst/>
                <a:latin typeface="Century Gothic" panose="020B0502020202020204" pitchFamily="34" charset="0"/>
                <a:ea typeface="Aptos" panose="020B0004020202020204" pitchFamily="34" charset="0"/>
                <a:cs typeface="Times New Roman" panose="02020603050405020304" pitchFamily="18" charset="0"/>
              </a:rPr>
              <a:t>Eden Equality</a:t>
            </a:r>
            <a:r>
              <a:rPr lang="en-GB" sz="2400" kern="100" dirty="0">
                <a:solidFill>
                  <a:srgbClr val="002060"/>
                </a:solidFill>
                <a:effectLst/>
                <a:latin typeface="Century Gothic" panose="020B0502020202020204" pitchFamily="34" charset="0"/>
                <a:ea typeface="Aptos" panose="020B0004020202020204" pitchFamily="34" charset="0"/>
                <a:cs typeface="Times New Roman" panose="02020603050405020304" pitchFamily="18" charset="0"/>
              </a:rPr>
              <a:t> </a:t>
            </a:r>
            <a:r>
              <a:rPr lang="en-GB" sz="2400" kern="100" dirty="0">
                <a:effectLst/>
                <a:latin typeface="Century Gothic" panose="020B0502020202020204" pitchFamily="34" charset="0"/>
                <a:ea typeface="Aptos" panose="020B0004020202020204" pitchFamily="34" charset="0"/>
                <a:cs typeface="Times New Roman" panose="02020603050405020304" pitchFamily="18" charset="0"/>
              </a:rPr>
              <a:t>- everyone different, everyone belongs</a:t>
            </a:r>
          </a:p>
          <a:p>
            <a:endParaRPr lang="en-GB" dirty="0"/>
          </a:p>
        </p:txBody>
      </p:sp>
      <p:sp>
        <p:nvSpPr>
          <p:cNvPr id="6" name="Rectangle 3">
            <a:extLst>
              <a:ext uri="{FF2B5EF4-FFF2-40B4-BE49-F238E27FC236}">
                <a16:creationId xmlns:a16="http://schemas.microsoft.com/office/drawing/2014/main" id="{2AC64371-ACD0-AA6A-C9E3-857D5A419631}"/>
              </a:ext>
            </a:extLst>
          </p:cNvPr>
          <p:cNvSpPr>
            <a:spLocks noChangeArrowheads="1"/>
          </p:cNvSpPr>
          <p:nvPr/>
        </p:nvSpPr>
        <p:spPr bwMode="auto">
          <a:xfrm>
            <a:off x="-7199086" y="1560286"/>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1" i="0" u="sng" strike="noStrike" cap="none" normalizeH="0" baseline="0">
              <a:ln>
                <a:noFill/>
              </a:ln>
              <a:solidFill>
                <a:schemeClr val="tx1"/>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13" name="Rectangle 12">
            <a:extLst>
              <a:ext uri="{FF2B5EF4-FFF2-40B4-BE49-F238E27FC236}">
                <a16:creationId xmlns:a16="http://schemas.microsoft.com/office/drawing/2014/main" id="{3062FE75-B581-E236-C496-A7EE1FE2D111}"/>
              </a:ext>
            </a:extLst>
          </p:cNvPr>
          <p:cNvSpPr/>
          <p:nvPr/>
        </p:nvSpPr>
        <p:spPr>
          <a:xfrm>
            <a:off x="-13340" y="1"/>
            <a:ext cx="6858000" cy="1611085"/>
          </a:xfrm>
          <a:prstGeom prst="rect">
            <a:avLst/>
          </a:prstGeom>
          <a:solidFill>
            <a:srgbClr val="404040"/>
          </a:solidFill>
          <a:ln>
            <a:solidFill>
              <a:srgbClr val="40404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itle 1">
            <a:extLst>
              <a:ext uri="{FF2B5EF4-FFF2-40B4-BE49-F238E27FC236}">
                <a16:creationId xmlns:a16="http://schemas.microsoft.com/office/drawing/2014/main" id="{8A6F892B-8511-1F63-28C7-4C4038F750BE}"/>
              </a:ext>
            </a:extLst>
          </p:cNvPr>
          <p:cNvSpPr txBox="1">
            <a:spLocks/>
          </p:cNvSpPr>
          <p:nvPr/>
        </p:nvSpPr>
        <p:spPr>
          <a:xfrm>
            <a:off x="881855" y="700597"/>
            <a:ext cx="5094288" cy="1611086"/>
          </a:xfrm>
          <a:prstGeom prst="rect">
            <a:avLst/>
          </a:prstGeom>
          <a:solidFill>
            <a:srgbClr val="FFFFFF"/>
          </a:solidFill>
          <a:ln w="38100">
            <a:solidFill>
              <a:srgbClr val="404040"/>
            </a:solidFill>
            <a:miter lim="800000"/>
          </a:ln>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dirty="0">
                <a:solidFill>
                  <a:srgbClr val="FF0000"/>
                </a:solidFill>
                <a:latin typeface="CCW Precursive 1" panose="03050602040000000000" pitchFamily="66" charset="0"/>
              </a:rPr>
              <a:t>Our ‘Super 6’ values</a:t>
            </a:r>
          </a:p>
        </p:txBody>
      </p:sp>
      <p:sp>
        <p:nvSpPr>
          <p:cNvPr id="9" name="TextBox 8">
            <a:extLst>
              <a:ext uri="{FF2B5EF4-FFF2-40B4-BE49-F238E27FC236}">
                <a16:creationId xmlns:a16="http://schemas.microsoft.com/office/drawing/2014/main" id="{A653EA5C-AB12-FB98-24AD-26B57AC9054D}"/>
              </a:ext>
            </a:extLst>
          </p:cNvPr>
          <p:cNvSpPr txBox="1"/>
          <p:nvPr/>
        </p:nvSpPr>
        <p:spPr>
          <a:xfrm>
            <a:off x="-9030" y="189148"/>
            <a:ext cx="6858000" cy="473206"/>
          </a:xfrm>
          <a:prstGeom prst="rect">
            <a:avLst/>
          </a:prstGeom>
          <a:noFill/>
        </p:spPr>
        <p:txBody>
          <a:bodyPr wrap="square">
            <a:spAutoFit/>
          </a:bodyPr>
          <a:lstStyle/>
          <a:p>
            <a:pPr marL="0" marR="0" lvl="0" indent="0" algn="ctr" defTabSz="914400" rtl="0" eaLnBrk="0" fontAlgn="base" latinLnBrk="0" hangingPunct="0">
              <a:lnSpc>
                <a:spcPct val="150000"/>
              </a:lnSpc>
              <a:spcBef>
                <a:spcPct val="0"/>
              </a:spcBef>
              <a:spcAft>
                <a:spcPct val="0"/>
              </a:spcAft>
              <a:buClrTx/>
              <a:buSzTx/>
              <a:buFontTx/>
              <a:buNone/>
              <a:tabLst/>
            </a:pPr>
            <a:r>
              <a:rPr kumimoji="0" lang="en-GB" altLang="en-US" b="1" i="0" u="none" strike="noStrike" cap="none" normalizeH="0" baseline="0" dirty="0">
                <a:ln>
                  <a:noFill/>
                </a:ln>
                <a:solidFill>
                  <a:schemeClr val="bg1"/>
                </a:solidFill>
                <a:effectLst/>
                <a:latin typeface="CCW Precursive 1" panose="03050602040000000000" pitchFamily="66" charset="0"/>
                <a:ea typeface="Times New Roman" panose="02020603050405020304" pitchFamily="18" charset="0"/>
                <a:cs typeface="Arial" panose="020B0604020202020204" pitchFamily="34" charset="0"/>
              </a:rPr>
              <a:t>Happy, Healthy, High Achieving</a:t>
            </a:r>
          </a:p>
        </p:txBody>
      </p:sp>
      <p:sp>
        <p:nvSpPr>
          <p:cNvPr id="2" name="Slide Number Placeholder 1">
            <a:extLst>
              <a:ext uri="{FF2B5EF4-FFF2-40B4-BE49-F238E27FC236}">
                <a16:creationId xmlns:a16="http://schemas.microsoft.com/office/drawing/2014/main" id="{065CB004-AD9C-2C8C-E02D-A4E05D924210}"/>
              </a:ext>
            </a:extLst>
          </p:cNvPr>
          <p:cNvSpPr>
            <a:spLocks noGrp="1"/>
          </p:cNvSpPr>
          <p:nvPr>
            <p:ph type="sldNum" sz="quarter" idx="12"/>
          </p:nvPr>
        </p:nvSpPr>
        <p:spPr/>
        <p:txBody>
          <a:bodyPr/>
          <a:lstStyle/>
          <a:p>
            <a:fld id="{8D13C29E-B114-45BE-958A-05401E97D7C7}" type="slidenum">
              <a:rPr lang="en-GB" smtClean="0"/>
              <a:t>3</a:t>
            </a:fld>
            <a:endParaRPr lang="en-GB"/>
          </a:p>
        </p:txBody>
      </p:sp>
    </p:spTree>
    <p:extLst>
      <p:ext uri="{BB962C8B-B14F-4D97-AF65-F5344CB8AC3E}">
        <p14:creationId xmlns:p14="http://schemas.microsoft.com/office/powerpoint/2010/main" val="486642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8AECE-283B-9336-C886-305C2CA27638}"/>
              </a:ext>
            </a:extLst>
          </p:cNvPr>
          <p:cNvSpPr>
            <a:spLocks noGrp="1"/>
          </p:cNvSpPr>
          <p:nvPr>
            <p:ph type="title"/>
          </p:nvPr>
        </p:nvSpPr>
        <p:spPr>
          <a:xfrm>
            <a:off x="286468" y="124691"/>
            <a:ext cx="3772914" cy="1125598"/>
          </a:xfrm>
        </p:spPr>
        <p:txBody>
          <a:bodyPr vert="horz" lIns="91440" tIns="45720" rIns="91440" bIns="45720" rtlCol="0" anchor="b">
            <a:normAutofit/>
          </a:bodyPr>
          <a:lstStyle/>
          <a:p>
            <a:r>
              <a:rPr lang="en-US" sz="2200" b="1" dirty="0">
                <a:latin typeface="Century Gothic" panose="020B0502020202020204" pitchFamily="34" charset="0"/>
              </a:rPr>
              <a:t>Does everything change now my child is in Year 1/2?</a:t>
            </a:r>
          </a:p>
        </p:txBody>
      </p:sp>
      <p:sp>
        <p:nvSpPr>
          <p:cNvPr id="3" name="TextBox 2">
            <a:extLst>
              <a:ext uri="{FF2B5EF4-FFF2-40B4-BE49-F238E27FC236}">
                <a16:creationId xmlns:a16="http://schemas.microsoft.com/office/drawing/2014/main" id="{682FC5B2-3291-1175-0B16-591058CBF1BD}"/>
              </a:ext>
            </a:extLst>
          </p:cNvPr>
          <p:cNvSpPr txBox="1"/>
          <p:nvPr/>
        </p:nvSpPr>
        <p:spPr>
          <a:xfrm>
            <a:off x="136112" y="1250289"/>
            <a:ext cx="3923270" cy="8655701"/>
          </a:xfrm>
          <a:prstGeom prst="rect">
            <a:avLst/>
          </a:prstGeom>
        </p:spPr>
        <p:txBody>
          <a:bodyPr vert="horz" lIns="91440" tIns="45720" rIns="91440" bIns="45720" rtlCol="0" anchor="t">
            <a:normAutofit/>
          </a:bodyPr>
          <a:lstStyle/>
          <a:p>
            <a:pPr algn="just" defTabSz="685800">
              <a:lnSpc>
                <a:spcPct val="110000"/>
              </a:lnSpc>
              <a:spcAft>
                <a:spcPts val="600"/>
              </a:spcAft>
            </a:pPr>
            <a:r>
              <a:rPr lang="en-US" sz="1700" dirty="0">
                <a:latin typeface="Century Gothic" panose="020B0502020202020204" pitchFamily="34" charset="0"/>
              </a:rPr>
              <a:t>Our aim is to ensure that the children experience a smooth transition from EYFS and Year One to their mixed Year One and Two class.  Children will have access to continuous provision as they transition and move towards more formal learning. </a:t>
            </a:r>
          </a:p>
          <a:p>
            <a:pPr algn="just" defTabSz="685800">
              <a:lnSpc>
                <a:spcPct val="110000"/>
              </a:lnSpc>
              <a:spcAft>
                <a:spcPts val="600"/>
              </a:spcAft>
            </a:pPr>
            <a:endParaRPr lang="en-US" sz="1700" dirty="0">
              <a:latin typeface="Century Gothic" panose="020B0502020202020204" pitchFamily="34" charset="0"/>
            </a:endParaRPr>
          </a:p>
          <a:p>
            <a:pPr algn="just" defTabSz="685800">
              <a:lnSpc>
                <a:spcPct val="110000"/>
              </a:lnSpc>
              <a:spcAft>
                <a:spcPts val="600"/>
              </a:spcAft>
            </a:pPr>
            <a:r>
              <a:rPr lang="en-US" sz="1700" dirty="0">
                <a:latin typeface="Century Gothic" panose="020B0502020202020204" pitchFamily="34" charset="0"/>
              </a:rPr>
              <a:t>We will continue to have daily Phonics or Spelling, English and Maths sessions and then also incorporate the other areas of learning across the National Curriculum into our week.  Termly information will be sent home on BROMCOM/MCAS app about our upcoming topics.</a:t>
            </a:r>
          </a:p>
          <a:p>
            <a:pPr algn="just" defTabSz="685800">
              <a:lnSpc>
                <a:spcPct val="110000"/>
              </a:lnSpc>
              <a:spcAft>
                <a:spcPts val="600"/>
              </a:spcAft>
            </a:pPr>
            <a:endParaRPr lang="en-US" sz="1700" dirty="0">
              <a:latin typeface="Century Gothic" panose="020B0502020202020204" pitchFamily="34" charset="0"/>
            </a:endParaRPr>
          </a:p>
        </p:txBody>
      </p:sp>
      <p:pic>
        <p:nvPicPr>
          <p:cNvPr id="5" name="Picture 4" descr="Toy plastic numbers">
            <a:extLst>
              <a:ext uri="{FF2B5EF4-FFF2-40B4-BE49-F238E27FC236}">
                <a16:creationId xmlns:a16="http://schemas.microsoft.com/office/drawing/2014/main" id="{5865D812-51DD-BAE2-AFFA-2345AA3BF59B}"/>
              </a:ext>
            </a:extLst>
          </p:cNvPr>
          <p:cNvPicPr>
            <a:picLocks noChangeAspect="1"/>
          </p:cNvPicPr>
          <p:nvPr/>
        </p:nvPicPr>
        <p:blipFill rotWithShape="1">
          <a:blip r:embed="rId2"/>
          <a:srcRect l="37422" r="38980"/>
          <a:stretch/>
        </p:blipFill>
        <p:spPr>
          <a:xfrm>
            <a:off x="4059382" y="10"/>
            <a:ext cx="2798618" cy="9905990"/>
          </a:xfrm>
          <a:custGeom>
            <a:avLst/>
            <a:gdLst/>
            <a:ahLst/>
            <a:cxnLst/>
            <a:rect l="l" t="t" r="r" b="b"/>
            <a:pathLst>
              <a:path w="5620032" h="6856412">
                <a:moveTo>
                  <a:pt x="13187" y="0"/>
                </a:moveTo>
                <a:lnTo>
                  <a:pt x="5620032" y="0"/>
                </a:lnTo>
                <a:lnTo>
                  <a:pt x="5620032" y="6856412"/>
                </a:lnTo>
                <a:lnTo>
                  <a:pt x="0" y="6856412"/>
                </a:lnTo>
                <a:lnTo>
                  <a:pt x="64318" y="6298274"/>
                </a:lnTo>
                <a:cubicBezTo>
                  <a:pt x="203221" y="4970220"/>
                  <a:pt x="240510" y="3632077"/>
                  <a:pt x="97152" y="2276000"/>
                </a:cubicBezTo>
                <a:cubicBezTo>
                  <a:pt x="35713" y="1694824"/>
                  <a:pt x="7455" y="1116942"/>
                  <a:pt x="6154" y="541737"/>
                </a:cubicBezTo>
                <a:close/>
              </a:path>
            </a:pathLst>
          </a:custGeom>
        </p:spPr>
      </p:pic>
      <p:sp>
        <p:nvSpPr>
          <p:cNvPr id="4" name="Slide Number Placeholder 3">
            <a:extLst>
              <a:ext uri="{FF2B5EF4-FFF2-40B4-BE49-F238E27FC236}">
                <a16:creationId xmlns:a16="http://schemas.microsoft.com/office/drawing/2014/main" id="{E7E1FF8F-39BE-B57F-9557-A233AAEDA48A}"/>
              </a:ext>
            </a:extLst>
          </p:cNvPr>
          <p:cNvSpPr>
            <a:spLocks noGrp="1"/>
          </p:cNvSpPr>
          <p:nvPr>
            <p:ph type="sldNum" sz="quarter" idx="12"/>
          </p:nvPr>
        </p:nvSpPr>
        <p:spPr/>
        <p:txBody>
          <a:bodyPr/>
          <a:lstStyle/>
          <a:p>
            <a:fld id="{8D13C29E-B114-45BE-958A-05401E97D7C7}" type="slidenum">
              <a:rPr lang="en-GB" smtClean="0"/>
              <a:t>4</a:t>
            </a:fld>
            <a:endParaRPr lang="en-GB"/>
          </a:p>
        </p:txBody>
      </p:sp>
    </p:spTree>
    <p:extLst>
      <p:ext uri="{BB962C8B-B14F-4D97-AF65-F5344CB8AC3E}">
        <p14:creationId xmlns:p14="http://schemas.microsoft.com/office/powerpoint/2010/main" val="7040081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7FD31-0A94-A8FE-50D3-10BE02853640}"/>
              </a:ext>
            </a:extLst>
          </p:cNvPr>
          <p:cNvSpPr>
            <a:spLocks noGrp="1"/>
          </p:cNvSpPr>
          <p:nvPr>
            <p:ph type="title"/>
          </p:nvPr>
        </p:nvSpPr>
        <p:spPr>
          <a:xfrm>
            <a:off x="298089" y="111769"/>
            <a:ext cx="6261821" cy="1024304"/>
          </a:xfrm>
        </p:spPr>
        <p:txBody>
          <a:bodyPr/>
          <a:lstStyle/>
          <a:p>
            <a:r>
              <a:rPr lang="en-GB" b="1" dirty="0">
                <a:latin typeface="Century Gothic" panose="020B0502020202020204" pitchFamily="34" charset="0"/>
              </a:rPr>
              <a:t>Year 1/2 Teaching Staff:</a:t>
            </a:r>
          </a:p>
        </p:txBody>
      </p:sp>
      <p:graphicFrame>
        <p:nvGraphicFramePr>
          <p:cNvPr id="3" name="Table 2">
            <a:extLst>
              <a:ext uri="{FF2B5EF4-FFF2-40B4-BE49-F238E27FC236}">
                <a16:creationId xmlns:a16="http://schemas.microsoft.com/office/drawing/2014/main" id="{A9B6D517-69F1-1DE5-89AB-154EB437D4B5}"/>
              </a:ext>
            </a:extLst>
          </p:cNvPr>
          <p:cNvGraphicFramePr>
            <a:graphicFrameLocks noGrp="1"/>
          </p:cNvGraphicFramePr>
          <p:nvPr>
            <p:extLst>
              <p:ext uri="{D42A27DB-BD31-4B8C-83A1-F6EECF244321}">
                <p14:modId xmlns:p14="http://schemas.microsoft.com/office/powerpoint/2010/main" val="3039315097"/>
              </p:ext>
            </p:extLst>
          </p:nvPr>
        </p:nvGraphicFramePr>
        <p:xfrm>
          <a:off x="640079" y="1136073"/>
          <a:ext cx="5669281" cy="8562112"/>
        </p:xfrm>
        <a:graphic>
          <a:graphicData uri="http://schemas.openxmlformats.org/drawingml/2006/table">
            <a:tbl>
              <a:tblPr firstRow="1" bandRow="1">
                <a:tableStyleId>{5C22544A-7EE6-4342-B048-85BDC9FD1C3A}</a:tableStyleId>
              </a:tblPr>
              <a:tblGrid>
                <a:gridCol w="3579224">
                  <a:extLst>
                    <a:ext uri="{9D8B030D-6E8A-4147-A177-3AD203B41FA5}">
                      <a16:colId xmlns:a16="http://schemas.microsoft.com/office/drawing/2014/main" val="3839213533"/>
                    </a:ext>
                  </a:extLst>
                </a:gridCol>
                <a:gridCol w="2090057">
                  <a:extLst>
                    <a:ext uri="{9D8B030D-6E8A-4147-A177-3AD203B41FA5}">
                      <a16:colId xmlns:a16="http://schemas.microsoft.com/office/drawing/2014/main" val="3492730389"/>
                    </a:ext>
                  </a:extLst>
                </a:gridCol>
              </a:tblGrid>
              <a:tr h="1011382">
                <a:tc>
                  <a:txBody>
                    <a:bodyPr/>
                    <a:lstStyle/>
                    <a:p>
                      <a:r>
                        <a:rPr lang="en-GB" sz="2500" dirty="0">
                          <a:latin typeface="Century Gothic" panose="020B0502020202020204" pitchFamily="34" charset="0"/>
                        </a:rPr>
                        <a:t>Teacher Name</a:t>
                      </a:r>
                    </a:p>
                  </a:txBody>
                  <a:tcPr anchor="ctr"/>
                </a:tc>
                <a:tc>
                  <a:txBody>
                    <a:bodyPr/>
                    <a:lstStyle/>
                    <a:p>
                      <a:r>
                        <a:rPr lang="en-GB" sz="2500" dirty="0">
                          <a:latin typeface="Century Gothic" panose="020B0502020202020204" pitchFamily="34" charset="0"/>
                        </a:rPr>
                        <a:t>Class Name</a:t>
                      </a:r>
                    </a:p>
                  </a:txBody>
                  <a:tcPr anchor="ctr"/>
                </a:tc>
                <a:extLst>
                  <a:ext uri="{0D108BD9-81ED-4DB2-BD59-A6C34878D82A}">
                    <a16:rowId xmlns:a16="http://schemas.microsoft.com/office/drawing/2014/main" val="2251210463"/>
                  </a:ext>
                </a:extLst>
              </a:tr>
              <a:tr h="1510146">
                <a:tc>
                  <a:txBody>
                    <a:bodyPr/>
                    <a:lstStyle/>
                    <a:p>
                      <a:r>
                        <a:rPr lang="en-GB" sz="3000" dirty="0">
                          <a:latin typeface="Century Gothic" panose="020B0502020202020204" pitchFamily="34" charset="0"/>
                        </a:rPr>
                        <a:t>Mr J Cockerill</a:t>
                      </a:r>
                    </a:p>
                  </a:txBody>
                  <a:tcPr anchor="ctr"/>
                </a:tc>
                <a:tc>
                  <a:txBody>
                    <a:bodyPr/>
                    <a:lstStyle/>
                    <a:p>
                      <a:pPr algn="ctr"/>
                      <a:r>
                        <a:rPr lang="en-GB" sz="3000" dirty="0">
                          <a:latin typeface="Century Gothic" panose="020B0502020202020204" pitchFamily="34" charset="0"/>
                        </a:rPr>
                        <a:t>1/2C</a:t>
                      </a:r>
                    </a:p>
                  </a:txBody>
                  <a:tcPr anchor="ctr"/>
                </a:tc>
                <a:extLst>
                  <a:ext uri="{0D108BD9-81ED-4DB2-BD59-A6C34878D82A}">
                    <a16:rowId xmlns:a16="http://schemas.microsoft.com/office/drawing/2014/main" val="80972102"/>
                  </a:ext>
                </a:extLst>
              </a:tr>
              <a:tr h="1510146">
                <a:tc>
                  <a:txBody>
                    <a:bodyPr/>
                    <a:lstStyle/>
                    <a:p>
                      <a:r>
                        <a:rPr lang="en-GB" sz="3000" dirty="0">
                          <a:latin typeface="Century Gothic" panose="020B0502020202020204" pitchFamily="34" charset="0"/>
                        </a:rPr>
                        <a:t>Mrs H Ray</a:t>
                      </a:r>
                    </a:p>
                  </a:txBody>
                  <a:tcPr anchor="ctr"/>
                </a:tc>
                <a:tc>
                  <a:txBody>
                    <a:bodyPr/>
                    <a:lstStyle/>
                    <a:p>
                      <a:pPr algn="ctr"/>
                      <a:r>
                        <a:rPr lang="en-GB" sz="3000" dirty="0">
                          <a:latin typeface="Century Gothic" panose="020B0502020202020204" pitchFamily="34" charset="0"/>
                        </a:rPr>
                        <a:t>1/2 R</a:t>
                      </a:r>
                    </a:p>
                  </a:txBody>
                  <a:tcPr anchor="ctr"/>
                </a:tc>
                <a:extLst>
                  <a:ext uri="{0D108BD9-81ED-4DB2-BD59-A6C34878D82A}">
                    <a16:rowId xmlns:a16="http://schemas.microsoft.com/office/drawing/2014/main" val="3401605351"/>
                  </a:ext>
                </a:extLst>
              </a:tr>
              <a:tr h="1510146">
                <a:tc>
                  <a:txBody>
                    <a:bodyPr/>
                    <a:lstStyle/>
                    <a:p>
                      <a:r>
                        <a:rPr lang="en-GB" sz="3000" dirty="0">
                          <a:latin typeface="Century Gothic" panose="020B0502020202020204" pitchFamily="34" charset="0"/>
                        </a:rPr>
                        <a:t>Mrs N Wade</a:t>
                      </a:r>
                    </a:p>
                  </a:txBody>
                  <a:tcPr anchor="ctr"/>
                </a:tc>
                <a:tc>
                  <a:txBody>
                    <a:bodyPr/>
                    <a:lstStyle/>
                    <a:p>
                      <a:pPr algn="ctr"/>
                      <a:r>
                        <a:rPr lang="en-GB" sz="3000" dirty="0">
                          <a:latin typeface="Century Gothic" panose="020B0502020202020204" pitchFamily="34" charset="0"/>
                        </a:rPr>
                        <a:t>1/2W</a:t>
                      </a:r>
                    </a:p>
                  </a:txBody>
                  <a:tcPr anchor="ctr"/>
                </a:tc>
                <a:extLst>
                  <a:ext uri="{0D108BD9-81ED-4DB2-BD59-A6C34878D82A}">
                    <a16:rowId xmlns:a16="http://schemas.microsoft.com/office/drawing/2014/main" val="874179617"/>
                  </a:ext>
                </a:extLst>
              </a:tr>
              <a:tr h="1510146">
                <a:tc>
                  <a:txBody>
                    <a:bodyPr/>
                    <a:lstStyle/>
                    <a:p>
                      <a:r>
                        <a:rPr lang="en-GB" sz="3000" dirty="0">
                          <a:latin typeface="Century Gothic" panose="020B0502020202020204" pitchFamily="34" charset="0"/>
                        </a:rPr>
                        <a:t>Mr G Rhodes</a:t>
                      </a:r>
                    </a:p>
                  </a:txBody>
                  <a:tcPr anchor="ctr"/>
                </a:tc>
                <a:tc>
                  <a:txBody>
                    <a:bodyPr/>
                    <a:lstStyle/>
                    <a:p>
                      <a:pPr algn="ctr"/>
                      <a:r>
                        <a:rPr lang="en-GB" sz="3000" dirty="0">
                          <a:latin typeface="Century Gothic" panose="020B0502020202020204" pitchFamily="34" charset="0"/>
                        </a:rPr>
                        <a:t>1/2GR</a:t>
                      </a:r>
                    </a:p>
                  </a:txBody>
                  <a:tcPr anchor="ctr"/>
                </a:tc>
                <a:extLst>
                  <a:ext uri="{0D108BD9-81ED-4DB2-BD59-A6C34878D82A}">
                    <a16:rowId xmlns:a16="http://schemas.microsoft.com/office/drawing/2014/main" val="4075221948"/>
                  </a:ext>
                </a:extLst>
              </a:tr>
              <a:tr h="1510146">
                <a:tc>
                  <a:txBody>
                    <a:bodyPr/>
                    <a:lstStyle/>
                    <a:p>
                      <a:r>
                        <a:rPr lang="en-GB" sz="3000" dirty="0">
                          <a:latin typeface="Century Gothic" panose="020B0502020202020204" pitchFamily="34" charset="0"/>
                        </a:rPr>
                        <a:t>Mrs J Challis</a:t>
                      </a:r>
                    </a:p>
                  </a:txBody>
                  <a:tcPr anchor="ctr"/>
                </a:tc>
                <a:tc>
                  <a:txBody>
                    <a:bodyPr/>
                    <a:lstStyle/>
                    <a:p>
                      <a:pPr algn="ctr"/>
                      <a:r>
                        <a:rPr lang="en-GB" sz="3000" dirty="0">
                          <a:latin typeface="Century Gothic" panose="020B0502020202020204" pitchFamily="34" charset="0"/>
                        </a:rPr>
                        <a:t>1/2JC</a:t>
                      </a:r>
                    </a:p>
                  </a:txBody>
                  <a:tcPr anchor="ctr"/>
                </a:tc>
                <a:extLst>
                  <a:ext uri="{0D108BD9-81ED-4DB2-BD59-A6C34878D82A}">
                    <a16:rowId xmlns:a16="http://schemas.microsoft.com/office/drawing/2014/main" val="2712266808"/>
                  </a:ext>
                </a:extLst>
              </a:tr>
            </a:tbl>
          </a:graphicData>
        </a:graphic>
      </p:graphicFrame>
      <p:sp>
        <p:nvSpPr>
          <p:cNvPr id="4" name="Slide Number Placeholder 3">
            <a:extLst>
              <a:ext uri="{FF2B5EF4-FFF2-40B4-BE49-F238E27FC236}">
                <a16:creationId xmlns:a16="http://schemas.microsoft.com/office/drawing/2014/main" id="{F8E50468-27E9-CD58-BDCF-FBCD64D43277}"/>
              </a:ext>
            </a:extLst>
          </p:cNvPr>
          <p:cNvSpPr>
            <a:spLocks noGrp="1"/>
          </p:cNvSpPr>
          <p:nvPr>
            <p:ph type="sldNum" sz="quarter" idx="12"/>
          </p:nvPr>
        </p:nvSpPr>
        <p:spPr/>
        <p:txBody>
          <a:bodyPr/>
          <a:lstStyle/>
          <a:p>
            <a:fld id="{8D13C29E-B114-45BE-958A-05401E97D7C7}" type="slidenum">
              <a:rPr lang="en-GB" smtClean="0"/>
              <a:t>5</a:t>
            </a:fld>
            <a:endParaRPr lang="en-GB"/>
          </a:p>
        </p:txBody>
      </p:sp>
    </p:spTree>
    <p:extLst>
      <p:ext uri="{BB962C8B-B14F-4D97-AF65-F5344CB8AC3E}">
        <p14:creationId xmlns:p14="http://schemas.microsoft.com/office/powerpoint/2010/main" val="512687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rayon Vector Art, Icons, and Graphics for Free Download">
            <a:extLst>
              <a:ext uri="{FF2B5EF4-FFF2-40B4-BE49-F238E27FC236}">
                <a16:creationId xmlns:a16="http://schemas.microsoft.com/office/drawing/2014/main" id="{DC9EFDF4-4197-817E-A68A-355E723781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460" b="63156"/>
          <a:stretch/>
        </p:blipFill>
        <p:spPr bwMode="auto">
          <a:xfrm>
            <a:off x="71875" y="8904338"/>
            <a:ext cx="4656878" cy="9254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eet The Teacher Evening | St Stephen's C of E Primary School">
            <a:extLst>
              <a:ext uri="{FF2B5EF4-FFF2-40B4-BE49-F238E27FC236}">
                <a16:creationId xmlns:a16="http://schemas.microsoft.com/office/drawing/2014/main" id="{F867A12D-90A4-5CE8-AA53-AAB742C77E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268" y="0"/>
            <a:ext cx="4551463" cy="16916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red shield with a white lion and a cross&#10;&#10;Description automatically generated">
            <a:extLst>
              <a:ext uri="{FF2B5EF4-FFF2-40B4-BE49-F238E27FC236}">
                <a16:creationId xmlns:a16="http://schemas.microsoft.com/office/drawing/2014/main" id="{9FE4E7BD-049C-CB11-BBDE-58A0526079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876" y="141923"/>
            <a:ext cx="1058033" cy="1058033"/>
          </a:xfrm>
          <a:prstGeom prst="rect">
            <a:avLst/>
          </a:prstGeom>
        </p:spPr>
      </p:pic>
      <p:pic>
        <p:nvPicPr>
          <p:cNvPr id="3" name="Picture 2" descr="A red shield with a white lion and a cross&#10;&#10;Description automatically generated">
            <a:extLst>
              <a:ext uri="{FF2B5EF4-FFF2-40B4-BE49-F238E27FC236}">
                <a16:creationId xmlns:a16="http://schemas.microsoft.com/office/drawing/2014/main" id="{EC16E1ED-6117-5803-F7C4-F472328EF3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0090" y="141922"/>
            <a:ext cx="1058033" cy="1058033"/>
          </a:xfrm>
          <a:prstGeom prst="rect">
            <a:avLst/>
          </a:prstGeom>
        </p:spPr>
      </p:pic>
      <p:sp>
        <p:nvSpPr>
          <p:cNvPr id="6" name="Rectangle: Rounded Corners 5">
            <a:extLst>
              <a:ext uri="{FF2B5EF4-FFF2-40B4-BE49-F238E27FC236}">
                <a16:creationId xmlns:a16="http://schemas.microsoft.com/office/drawing/2014/main" id="{41ED6679-1233-2767-307B-91A8FA46D17A}"/>
              </a:ext>
            </a:extLst>
          </p:cNvPr>
          <p:cNvSpPr/>
          <p:nvPr/>
        </p:nvSpPr>
        <p:spPr>
          <a:xfrm>
            <a:off x="169876" y="1887976"/>
            <a:ext cx="4140867" cy="2573383"/>
          </a:xfrm>
          <a:prstGeom prst="roundRect">
            <a:avLst/>
          </a:prstGeom>
          <a:solidFill>
            <a:schemeClr val="bg1"/>
          </a:solidFill>
          <a:effectLst>
            <a:glow rad="139700">
              <a:schemeClr val="accent4">
                <a:satMod val="175000"/>
                <a:alpha val="40000"/>
              </a:schemeClr>
            </a:glow>
          </a:effectLst>
        </p:spPr>
        <p:style>
          <a:lnRef idx="1">
            <a:schemeClr val="dk1"/>
          </a:lnRef>
          <a:fillRef idx="2">
            <a:schemeClr val="dk1"/>
          </a:fillRef>
          <a:effectRef idx="1">
            <a:schemeClr val="dk1"/>
          </a:effectRef>
          <a:fontRef idx="minor">
            <a:schemeClr val="dk1"/>
          </a:fontRef>
        </p:style>
        <p:txBody>
          <a:bodyPr rtlCol="0" anchor="ctr"/>
          <a:lstStyle/>
          <a:p>
            <a:pPr algn="ctr"/>
            <a:r>
              <a:rPr lang="en-GB" dirty="0">
                <a:latin typeface="CCW Precursive 1" panose="03050602040000000000" pitchFamily="66" charset="0"/>
              </a:rPr>
              <a:t>I am your new teacher -</a:t>
            </a:r>
          </a:p>
          <a:p>
            <a:pPr algn="ctr"/>
            <a:r>
              <a:rPr lang="en-GB" dirty="0">
                <a:latin typeface="CCW Precursive 1" panose="03050602040000000000" pitchFamily="66" charset="0"/>
              </a:rPr>
              <a:t>my name is:</a:t>
            </a:r>
          </a:p>
          <a:p>
            <a:pPr algn="ctr"/>
            <a:endParaRPr lang="en-GB" dirty="0">
              <a:latin typeface="CCW Precursive 1" panose="03050602040000000000" pitchFamily="66" charset="0"/>
            </a:endParaRPr>
          </a:p>
          <a:p>
            <a:pPr algn="ctr"/>
            <a:r>
              <a:rPr lang="en-GB" sz="2400" dirty="0">
                <a:latin typeface="CCW Precursive 1" panose="03050602040000000000" pitchFamily="66" charset="0"/>
              </a:rPr>
              <a:t>Mr Cockerill</a:t>
            </a:r>
            <a:r>
              <a:rPr lang="en-GB" dirty="0">
                <a:latin typeface="CCW Precursive 1" panose="03050602040000000000" pitchFamily="66" charset="0"/>
              </a:rPr>
              <a:t> </a:t>
            </a:r>
          </a:p>
          <a:p>
            <a:pPr algn="ctr"/>
            <a:endParaRPr lang="en-GB" dirty="0">
              <a:latin typeface="CCW Precursive 1" panose="03050602040000000000" pitchFamily="66" charset="0"/>
            </a:endParaRPr>
          </a:p>
          <a:p>
            <a:pPr algn="ctr"/>
            <a:r>
              <a:rPr lang="en-GB" dirty="0">
                <a:latin typeface="CCW Precursive 1" panose="03050602040000000000" pitchFamily="66" charset="0"/>
              </a:rPr>
              <a:t>Our Class name is: 1/2C </a:t>
            </a:r>
            <a:endParaRPr lang="en-GB" b="1" dirty="0">
              <a:latin typeface="CCW Precursive 1" panose="03050602040000000000" pitchFamily="66" charset="0"/>
            </a:endParaRPr>
          </a:p>
        </p:txBody>
      </p:sp>
      <p:sp>
        <p:nvSpPr>
          <p:cNvPr id="7" name="Rectangle: Rounded Corners 6">
            <a:extLst>
              <a:ext uri="{FF2B5EF4-FFF2-40B4-BE49-F238E27FC236}">
                <a16:creationId xmlns:a16="http://schemas.microsoft.com/office/drawing/2014/main" id="{B2D2D2BE-DA27-0AD2-A5D4-C60BA570CD58}"/>
              </a:ext>
            </a:extLst>
          </p:cNvPr>
          <p:cNvSpPr/>
          <p:nvPr/>
        </p:nvSpPr>
        <p:spPr>
          <a:xfrm>
            <a:off x="4506687" y="1887976"/>
            <a:ext cx="2181436" cy="2573383"/>
          </a:xfrm>
          <a:prstGeom prst="roundRect">
            <a:avLst/>
          </a:prstGeom>
          <a:effectLst>
            <a:glow rad="1397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en-GB" dirty="0"/>
              <a:t>INSERT PHOTO</a:t>
            </a:r>
          </a:p>
        </p:txBody>
      </p:sp>
      <p:sp>
        <p:nvSpPr>
          <p:cNvPr id="8" name="Rectangle: Rounded Corners 7">
            <a:extLst>
              <a:ext uri="{FF2B5EF4-FFF2-40B4-BE49-F238E27FC236}">
                <a16:creationId xmlns:a16="http://schemas.microsoft.com/office/drawing/2014/main" id="{40AF0F11-4BE1-87D0-A6BF-D1CEA0336CD1}"/>
              </a:ext>
            </a:extLst>
          </p:cNvPr>
          <p:cNvSpPr/>
          <p:nvPr/>
        </p:nvSpPr>
        <p:spPr>
          <a:xfrm>
            <a:off x="169877" y="4657708"/>
            <a:ext cx="6518246" cy="4068281"/>
          </a:xfrm>
          <a:prstGeom prst="roundRect">
            <a:avLst/>
          </a:prstGeom>
          <a:effectLst>
            <a:glow rad="139700">
              <a:schemeClr val="accent6">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en-GB" b="1" dirty="0">
                <a:latin typeface="CCW Precursive 1" panose="03050602040000000000" pitchFamily="66" charset="0"/>
              </a:rPr>
              <a:t>All About Me</a:t>
            </a:r>
          </a:p>
          <a:p>
            <a:pPr algn="ctr"/>
            <a:endParaRPr lang="en-GB" b="1" dirty="0">
              <a:latin typeface="CCW Precursive 1" panose="03050602040000000000" pitchFamily="66" charset="0"/>
            </a:endParaRPr>
          </a:p>
          <a:p>
            <a:pPr>
              <a:lnSpc>
                <a:spcPct val="107000"/>
              </a:lnSpc>
              <a:spcAft>
                <a:spcPts val="800"/>
              </a:spcAft>
              <a:buNone/>
            </a:pPr>
            <a:r>
              <a:rPr lang="en-GB" sz="1400" dirty="0">
                <a:ln>
                  <a:noFill/>
                </a:ln>
                <a:solidFill>
                  <a:srgbClr val="000000"/>
                </a:solidFill>
                <a:effectLst/>
                <a:latin typeface="CCW Precursive 1" panose="03050602040000000000" pitchFamily="66" charset="0"/>
                <a:ea typeface="Calibri" panose="020F0502020204030204" pitchFamily="34" charset="0"/>
                <a:cs typeface="Times New Roman" panose="02020603050405020304" pitchFamily="18" charset="0"/>
              </a:rPr>
              <a:t>I am looking forward to getting to know you, your hobbies, learning about your hopes and dreams, and helping you at school. What do you enjoy learning about</a:t>
            </a:r>
            <a:r>
              <a:rPr lang="en-GB" sz="1400" dirty="0">
                <a:solidFill>
                  <a:srgbClr val="000000"/>
                </a:solidFill>
                <a:latin typeface="CCW Precursive 1" panose="03050602040000000000" pitchFamily="66" charset="0"/>
                <a:ea typeface="Calibri" panose="020F0502020204030204" pitchFamily="34" charset="0"/>
                <a:cs typeface="Times New Roman" panose="02020603050405020304" pitchFamily="18" charset="0"/>
              </a:rPr>
              <a:t>?</a:t>
            </a:r>
            <a:endParaRPr lang="en-GB" sz="1400" dirty="0">
              <a:ln>
                <a:noFill/>
              </a:ln>
              <a:solidFill>
                <a:srgbClr val="000000"/>
              </a:solidFill>
              <a:effectLst/>
              <a:latin typeface="CCW Precursive 1" panose="03050602040000000000" pitchFamily="66" charset="0"/>
              <a:ea typeface="Calibri" panose="020F0502020204030204" pitchFamily="34" charset="0"/>
              <a:cs typeface="Times New Roman" panose="02020603050405020304" pitchFamily="18" charset="0"/>
            </a:endParaRPr>
          </a:p>
          <a:p>
            <a:pPr>
              <a:lnSpc>
                <a:spcPct val="107000"/>
              </a:lnSpc>
              <a:spcAft>
                <a:spcPts val="800"/>
              </a:spcAft>
              <a:buNone/>
            </a:pPr>
            <a:endParaRPr lang="en-GB" sz="400" dirty="0">
              <a:effectLst/>
              <a:latin typeface="CCW Precursive 1" panose="03050602040000000000"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400" dirty="0">
                <a:ln>
                  <a:noFill/>
                </a:ln>
                <a:solidFill>
                  <a:srgbClr val="000000"/>
                </a:solidFill>
                <a:effectLst/>
                <a:latin typeface="CCW Precursive 1" panose="03050602040000000000" pitchFamily="66" charset="0"/>
                <a:ea typeface="Calibri" panose="020F0502020204030204" pitchFamily="34" charset="0"/>
                <a:cs typeface="Times New Roman" panose="02020603050405020304" pitchFamily="18" charset="0"/>
              </a:rPr>
              <a:t>I like to explore the outdoors in all weathers and I love jumping in puddles! I like spending time with my friends and family playing boardgames and completing puzzles. </a:t>
            </a:r>
          </a:p>
          <a:p>
            <a:pPr>
              <a:lnSpc>
                <a:spcPct val="107000"/>
              </a:lnSpc>
              <a:spcAft>
                <a:spcPts val="800"/>
              </a:spcAft>
              <a:buNone/>
            </a:pPr>
            <a:endParaRPr lang="en-GB" sz="400" dirty="0">
              <a:effectLst/>
              <a:latin typeface="CCW Precursive 1" panose="03050602040000000000" pitchFamily="66" charset="0"/>
              <a:ea typeface="Calibri" panose="020F0502020204030204" pitchFamily="34" charset="0"/>
              <a:cs typeface="Times New Roman" panose="02020603050405020304" pitchFamily="18" charset="0"/>
            </a:endParaRPr>
          </a:p>
          <a:p>
            <a:pPr>
              <a:lnSpc>
                <a:spcPct val="107000"/>
              </a:lnSpc>
              <a:spcAft>
                <a:spcPts val="800"/>
              </a:spcAft>
              <a:buNone/>
            </a:pPr>
            <a:r>
              <a:rPr lang="en-GB" sz="1400" dirty="0">
                <a:ln>
                  <a:noFill/>
                </a:ln>
                <a:solidFill>
                  <a:srgbClr val="000000"/>
                </a:solidFill>
                <a:effectLst/>
                <a:latin typeface="CCW Precursive 1" panose="03050602040000000000" pitchFamily="66" charset="0"/>
                <a:ea typeface="Calibri" panose="020F0502020204030204" pitchFamily="34" charset="0"/>
                <a:cs typeface="Times New Roman" panose="02020603050405020304" pitchFamily="18" charset="0"/>
              </a:rPr>
              <a:t>My mystery item is….</a:t>
            </a:r>
          </a:p>
          <a:p>
            <a:pPr>
              <a:lnSpc>
                <a:spcPct val="107000"/>
              </a:lnSpc>
              <a:spcAft>
                <a:spcPts val="800"/>
              </a:spcAft>
              <a:buNone/>
            </a:pPr>
            <a:r>
              <a:rPr lang="en-GB" sz="1400" dirty="0">
                <a:ln>
                  <a:noFill/>
                </a:ln>
                <a:solidFill>
                  <a:srgbClr val="000000"/>
                </a:solidFill>
                <a:effectLst/>
                <a:latin typeface="CCW Precursive 1" panose="03050602040000000000" pitchFamily="66" charset="0"/>
                <a:ea typeface="Calibri" panose="020F0502020204030204" pitchFamily="34" charset="0"/>
                <a:cs typeface="Times New Roman" panose="02020603050405020304" pitchFamily="18" charset="0"/>
              </a:rPr>
              <a:t>My walking boots. </a:t>
            </a:r>
          </a:p>
          <a:p>
            <a:pPr>
              <a:lnSpc>
                <a:spcPct val="107000"/>
              </a:lnSpc>
              <a:spcAft>
                <a:spcPts val="800"/>
              </a:spcAft>
              <a:buNone/>
            </a:pPr>
            <a:r>
              <a:rPr lang="en-GB" sz="1400" dirty="0">
                <a:ln>
                  <a:noFill/>
                </a:ln>
                <a:solidFill>
                  <a:srgbClr val="000000"/>
                </a:solidFill>
                <a:effectLst/>
                <a:latin typeface="CCW Precursive 1" panose="03050602040000000000" pitchFamily="66" charset="0"/>
                <a:ea typeface="Calibri" panose="020F0502020204030204" pitchFamily="34" charset="0"/>
                <a:cs typeface="Times New Roman" panose="02020603050405020304" pitchFamily="18" charset="0"/>
              </a:rPr>
              <a:t>They take me everywhere!!</a:t>
            </a:r>
            <a:endParaRPr lang="en-GB" sz="1400" dirty="0">
              <a:latin typeface="CCW Precursive 1" panose="03050602040000000000" pitchFamily="66" charset="0"/>
            </a:endParaRPr>
          </a:p>
        </p:txBody>
      </p:sp>
      <p:sp>
        <p:nvSpPr>
          <p:cNvPr id="9" name="Oval 8">
            <a:extLst>
              <a:ext uri="{FF2B5EF4-FFF2-40B4-BE49-F238E27FC236}">
                <a16:creationId xmlns:a16="http://schemas.microsoft.com/office/drawing/2014/main" id="{9AFC4A1A-4658-57EA-5DBF-B7D3ED13DB0E}"/>
              </a:ext>
            </a:extLst>
          </p:cNvPr>
          <p:cNvSpPr/>
          <p:nvPr/>
        </p:nvSpPr>
        <p:spPr>
          <a:xfrm>
            <a:off x="4676045" y="7230650"/>
            <a:ext cx="2057371" cy="2094814"/>
          </a:xfrm>
          <a:prstGeom prst="ellipse">
            <a:avLst/>
          </a:prstGeom>
          <a:effectLst>
            <a:glow rad="139700">
              <a:schemeClr val="accent2">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en-GB" sz="1300" dirty="0">
                <a:latin typeface="CCW Precursive 1" panose="03050602040000000000" pitchFamily="66" charset="0"/>
              </a:rPr>
              <a:t>I hope you all have a fantastic summer and look forward to welcoming you to our class.</a:t>
            </a:r>
          </a:p>
        </p:txBody>
      </p:sp>
      <p:pic>
        <p:nvPicPr>
          <p:cNvPr id="10" name="Picture 9" descr="A person in a white shirt and blue tie&#10;&#10;Description automatically generated with medium confidence">
            <a:extLst>
              <a:ext uri="{FF2B5EF4-FFF2-40B4-BE49-F238E27FC236}">
                <a16:creationId xmlns:a16="http://schemas.microsoft.com/office/drawing/2014/main" id="{46AA8D2C-AB7E-E394-9390-B0F909209CE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3399" t="6241" r="25815" b="35231"/>
          <a:stretch/>
        </p:blipFill>
        <p:spPr bwMode="auto">
          <a:xfrm>
            <a:off x="4784922" y="2117392"/>
            <a:ext cx="1624965" cy="2114550"/>
          </a:xfrm>
          <a:prstGeom prst="rect">
            <a:avLst/>
          </a:prstGeom>
          <a:ln>
            <a:noFill/>
          </a:ln>
          <a:effectLst>
            <a:outerShdw blurRad="292100" dist="139700" dir="2700000" algn="tl" rotWithShape="0">
              <a:srgbClr val="333333">
                <a:alpha val="65000"/>
              </a:srgbClr>
            </a:outerShdw>
          </a:effectLst>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42ED0C12-E488-FC8D-84B6-29F84D31E774}"/>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10403" t="9505" r="8537" b="10939"/>
          <a:stretch/>
        </p:blipFill>
        <p:spPr bwMode="auto">
          <a:xfrm>
            <a:off x="3293170" y="7266990"/>
            <a:ext cx="1330325" cy="935990"/>
          </a:xfrm>
          <a:prstGeom prst="rect">
            <a:avLst/>
          </a:prstGeom>
          <a:noFill/>
          <a:ln>
            <a:noFill/>
          </a:ln>
          <a:extLst>
            <a:ext uri="{53640926-AAD7-44D8-BBD7-CCE9431645EC}">
              <a14:shadowObscured xmlns:a14="http://schemas.microsoft.com/office/drawing/2010/main"/>
            </a:ext>
          </a:extLst>
        </p:spPr>
      </p:pic>
      <p:sp>
        <p:nvSpPr>
          <p:cNvPr id="2" name="Slide Number Placeholder 1">
            <a:extLst>
              <a:ext uri="{FF2B5EF4-FFF2-40B4-BE49-F238E27FC236}">
                <a16:creationId xmlns:a16="http://schemas.microsoft.com/office/drawing/2014/main" id="{6AC37778-349D-BE47-81E7-C98BC56A0DD0}"/>
              </a:ext>
            </a:extLst>
          </p:cNvPr>
          <p:cNvSpPr>
            <a:spLocks noGrp="1"/>
          </p:cNvSpPr>
          <p:nvPr>
            <p:ph type="sldNum" sz="quarter" idx="12"/>
          </p:nvPr>
        </p:nvSpPr>
        <p:spPr/>
        <p:txBody>
          <a:bodyPr/>
          <a:lstStyle/>
          <a:p>
            <a:fld id="{8D13C29E-B114-45BE-958A-05401E97D7C7}" type="slidenum">
              <a:rPr lang="en-GB" smtClean="0"/>
              <a:t>6</a:t>
            </a:fld>
            <a:endParaRPr lang="en-GB"/>
          </a:p>
        </p:txBody>
      </p:sp>
    </p:spTree>
    <p:extLst>
      <p:ext uri="{BB962C8B-B14F-4D97-AF65-F5344CB8AC3E}">
        <p14:creationId xmlns:p14="http://schemas.microsoft.com/office/powerpoint/2010/main" val="7705605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rayon Vector Art, Icons, and Graphics for Free Download">
            <a:extLst>
              <a:ext uri="{FF2B5EF4-FFF2-40B4-BE49-F238E27FC236}">
                <a16:creationId xmlns:a16="http://schemas.microsoft.com/office/drawing/2014/main" id="{DC9EFDF4-4197-817E-A68A-355E723781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460" b="63156"/>
          <a:stretch/>
        </p:blipFill>
        <p:spPr bwMode="auto">
          <a:xfrm>
            <a:off x="71875" y="8904338"/>
            <a:ext cx="4656878" cy="9254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eet The Teacher Evening | St Stephen's C of E Primary School">
            <a:extLst>
              <a:ext uri="{FF2B5EF4-FFF2-40B4-BE49-F238E27FC236}">
                <a16:creationId xmlns:a16="http://schemas.microsoft.com/office/drawing/2014/main" id="{F867A12D-90A4-5CE8-AA53-AAB742C77E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268" y="0"/>
            <a:ext cx="4551463" cy="16916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red shield with a white lion and a cross&#10;&#10;Description automatically generated">
            <a:extLst>
              <a:ext uri="{FF2B5EF4-FFF2-40B4-BE49-F238E27FC236}">
                <a16:creationId xmlns:a16="http://schemas.microsoft.com/office/drawing/2014/main" id="{9FE4E7BD-049C-CB11-BBDE-58A0526079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876" y="141923"/>
            <a:ext cx="1058033" cy="1058033"/>
          </a:xfrm>
          <a:prstGeom prst="rect">
            <a:avLst/>
          </a:prstGeom>
        </p:spPr>
      </p:pic>
      <p:pic>
        <p:nvPicPr>
          <p:cNvPr id="3" name="Picture 2" descr="A red shield with a white lion and a cross&#10;&#10;Description automatically generated">
            <a:extLst>
              <a:ext uri="{FF2B5EF4-FFF2-40B4-BE49-F238E27FC236}">
                <a16:creationId xmlns:a16="http://schemas.microsoft.com/office/drawing/2014/main" id="{EC16E1ED-6117-5803-F7C4-F472328EF3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0090" y="141922"/>
            <a:ext cx="1058033" cy="1058033"/>
          </a:xfrm>
          <a:prstGeom prst="rect">
            <a:avLst/>
          </a:prstGeom>
        </p:spPr>
      </p:pic>
      <p:sp>
        <p:nvSpPr>
          <p:cNvPr id="6" name="Rectangle: Rounded Corners 5">
            <a:extLst>
              <a:ext uri="{FF2B5EF4-FFF2-40B4-BE49-F238E27FC236}">
                <a16:creationId xmlns:a16="http://schemas.microsoft.com/office/drawing/2014/main" id="{41ED6679-1233-2767-307B-91A8FA46D17A}"/>
              </a:ext>
            </a:extLst>
          </p:cNvPr>
          <p:cNvSpPr/>
          <p:nvPr/>
        </p:nvSpPr>
        <p:spPr>
          <a:xfrm>
            <a:off x="169876" y="1887976"/>
            <a:ext cx="4140867" cy="2573383"/>
          </a:xfrm>
          <a:prstGeom prst="roundRect">
            <a:avLst/>
          </a:prstGeom>
          <a:solidFill>
            <a:schemeClr val="bg1"/>
          </a:solidFill>
          <a:effectLst>
            <a:glow rad="139700">
              <a:schemeClr val="accent4">
                <a:satMod val="175000"/>
                <a:alpha val="40000"/>
              </a:schemeClr>
            </a:glow>
          </a:effectLst>
        </p:spPr>
        <p:style>
          <a:lnRef idx="1">
            <a:schemeClr val="dk1"/>
          </a:lnRef>
          <a:fillRef idx="2">
            <a:schemeClr val="dk1"/>
          </a:fillRef>
          <a:effectRef idx="1">
            <a:schemeClr val="dk1"/>
          </a:effectRef>
          <a:fontRef idx="minor">
            <a:schemeClr val="dk1"/>
          </a:fontRef>
        </p:style>
        <p:txBody>
          <a:bodyPr rtlCol="0" anchor="ctr"/>
          <a:lstStyle/>
          <a:p>
            <a:pPr algn="ctr"/>
            <a:r>
              <a:rPr lang="en-GB" dirty="0">
                <a:latin typeface="CCW Precursive 1" panose="03050602040000000000" pitchFamily="66" charset="0"/>
                <a:cs typeface="Dreaming Outloud Pro" panose="03050502040302030504" pitchFamily="66" charset="0"/>
              </a:rPr>
              <a:t>I am your new teacher -</a:t>
            </a:r>
          </a:p>
          <a:p>
            <a:pPr algn="ctr"/>
            <a:r>
              <a:rPr lang="en-GB" dirty="0">
                <a:latin typeface="CCW Precursive 1" panose="03050602040000000000" pitchFamily="66" charset="0"/>
                <a:cs typeface="Dreaming Outloud Pro" panose="03050502040302030504" pitchFamily="66" charset="0"/>
              </a:rPr>
              <a:t>my name is:</a:t>
            </a:r>
          </a:p>
          <a:p>
            <a:pPr algn="ctr"/>
            <a:endParaRPr lang="en-GB" dirty="0">
              <a:latin typeface="Dreaming Outloud Pro" panose="03050502040302030504" pitchFamily="66" charset="0"/>
              <a:cs typeface="Dreaming Outloud Pro" panose="03050502040302030504" pitchFamily="66" charset="0"/>
            </a:endParaRPr>
          </a:p>
          <a:p>
            <a:pPr algn="ctr"/>
            <a:r>
              <a:rPr lang="en-GB" sz="2400" dirty="0">
                <a:latin typeface="CCW Precursive 1" panose="03050602040000000000" pitchFamily="66" charset="0"/>
                <a:cs typeface="Dreaming Outloud Pro" panose="03050502040302030504" pitchFamily="66" charset="0"/>
              </a:rPr>
              <a:t>Mrs Ray</a:t>
            </a:r>
            <a:endParaRPr lang="en-GB" dirty="0">
              <a:latin typeface="CCW Precursive 1" panose="03050602040000000000" pitchFamily="66" charset="0"/>
              <a:cs typeface="Dreaming Outloud Pro" panose="03050502040302030504" pitchFamily="66" charset="0"/>
            </a:endParaRPr>
          </a:p>
          <a:p>
            <a:pPr algn="ctr"/>
            <a:endParaRPr lang="en-GB" dirty="0">
              <a:latin typeface="Dreaming Outloud Pro" panose="03050502040302030504" pitchFamily="66" charset="0"/>
              <a:cs typeface="Dreaming Outloud Pro" panose="03050502040302030504" pitchFamily="66" charset="0"/>
            </a:endParaRPr>
          </a:p>
          <a:p>
            <a:pPr algn="ctr"/>
            <a:r>
              <a:rPr lang="en-GB" dirty="0">
                <a:latin typeface="CCW Precursive 1" panose="03050602040000000000" pitchFamily="66" charset="0"/>
                <a:cs typeface="Dreaming Outloud Pro" panose="03050502040302030504" pitchFamily="66" charset="0"/>
              </a:rPr>
              <a:t>Our Class name is: 1/2R</a:t>
            </a:r>
          </a:p>
        </p:txBody>
      </p:sp>
      <p:sp>
        <p:nvSpPr>
          <p:cNvPr id="7" name="Rectangle: Rounded Corners 6">
            <a:extLst>
              <a:ext uri="{FF2B5EF4-FFF2-40B4-BE49-F238E27FC236}">
                <a16:creationId xmlns:a16="http://schemas.microsoft.com/office/drawing/2014/main" id="{B2D2D2BE-DA27-0AD2-A5D4-C60BA570CD58}"/>
              </a:ext>
            </a:extLst>
          </p:cNvPr>
          <p:cNvSpPr/>
          <p:nvPr/>
        </p:nvSpPr>
        <p:spPr>
          <a:xfrm>
            <a:off x="4506687" y="1887976"/>
            <a:ext cx="2181436" cy="2573383"/>
          </a:xfrm>
          <a:prstGeom prst="roundRect">
            <a:avLst/>
          </a:prstGeom>
          <a:effectLst>
            <a:glow rad="1397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en-GB" dirty="0"/>
              <a:t>INSERT PHOTO</a:t>
            </a:r>
          </a:p>
        </p:txBody>
      </p:sp>
      <p:sp>
        <p:nvSpPr>
          <p:cNvPr id="8" name="Rectangle: Rounded Corners 7">
            <a:extLst>
              <a:ext uri="{FF2B5EF4-FFF2-40B4-BE49-F238E27FC236}">
                <a16:creationId xmlns:a16="http://schemas.microsoft.com/office/drawing/2014/main" id="{40AF0F11-4BE1-87D0-A6BF-D1CEA0336CD1}"/>
              </a:ext>
            </a:extLst>
          </p:cNvPr>
          <p:cNvSpPr/>
          <p:nvPr/>
        </p:nvSpPr>
        <p:spPr>
          <a:xfrm>
            <a:off x="169877" y="4657708"/>
            <a:ext cx="6518246" cy="3965431"/>
          </a:xfrm>
          <a:prstGeom prst="roundRect">
            <a:avLst/>
          </a:prstGeom>
          <a:effectLst>
            <a:glow rad="139700">
              <a:schemeClr val="accent6">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lnSpc>
                <a:spcPct val="107000"/>
              </a:lnSpc>
              <a:spcAft>
                <a:spcPts val="800"/>
              </a:spcAft>
              <a:buNone/>
            </a:pPr>
            <a:r>
              <a:rPr lang="en-GB" sz="1800" dirty="0">
                <a:ln>
                  <a:noFill/>
                </a:ln>
                <a:solidFill>
                  <a:srgbClr val="000000"/>
                </a:solidFill>
                <a:effectLst/>
                <a:latin typeface="Dreaming Outloud Pro" panose="03050502040302030504" pitchFamily="66" charset="0"/>
                <a:ea typeface="Calibri" panose="020F0502020204030204" pitchFamily="34" charset="0"/>
                <a:cs typeface="Dreaming Outloud Pro" panose="03050502040302030504" pitchFamily="66" charset="0"/>
              </a:rPr>
              <a:t>All about me:</a:t>
            </a:r>
            <a:endParaRPr lang="en-GB" sz="1800" dirty="0">
              <a:effectLst/>
              <a:latin typeface="Dreaming Outloud Pro" panose="03050502040302030504" pitchFamily="66" charset="0"/>
              <a:ea typeface="Calibri" panose="020F0502020204030204" pitchFamily="34" charset="0"/>
              <a:cs typeface="Dreaming Outloud Pro" panose="03050502040302030504" pitchFamily="66" charset="0"/>
            </a:endParaRPr>
          </a:p>
          <a:p>
            <a:pPr>
              <a:lnSpc>
                <a:spcPct val="107000"/>
              </a:lnSpc>
              <a:spcAft>
                <a:spcPts val="800"/>
              </a:spcAft>
              <a:buNone/>
            </a:pPr>
            <a:r>
              <a:rPr lang="en-GB" b="1" dirty="0">
                <a:ln>
                  <a:noFill/>
                </a:ln>
                <a:solidFill>
                  <a:srgbClr val="000000"/>
                </a:solidFill>
                <a:effectLst/>
                <a:latin typeface="Dreaming Outloud Pro" panose="03050502040302030504" pitchFamily="66" charset="0"/>
                <a:ea typeface="Calibri" panose="020F0502020204030204" pitchFamily="34" charset="0"/>
                <a:cs typeface="Dreaming Outloud Pro" panose="03050502040302030504" pitchFamily="66" charset="0"/>
              </a:rPr>
              <a:t>I am looking forward to getting to know you, learning about your hopes and dreams, and helping you at school.</a:t>
            </a:r>
            <a:endParaRPr lang="en-GB" dirty="0">
              <a:effectLst/>
              <a:latin typeface="Dreaming Outloud Pro" panose="03050502040302030504" pitchFamily="66" charset="0"/>
              <a:ea typeface="Calibri" panose="020F0502020204030204" pitchFamily="34" charset="0"/>
              <a:cs typeface="Dreaming Outloud Pro" panose="03050502040302030504" pitchFamily="66" charset="0"/>
            </a:endParaRPr>
          </a:p>
          <a:p>
            <a:pPr>
              <a:lnSpc>
                <a:spcPct val="107000"/>
              </a:lnSpc>
              <a:spcAft>
                <a:spcPts val="800"/>
              </a:spcAft>
              <a:buNone/>
            </a:pPr>
            <a:r>
              <a:rPr lang="en-GB" b="1" dirty="0">
                <a:ln>
                  <a:noFill/>
                </a:ln>
                <a:solidFill>
                  <a:srgbClr val="000000"/>
                </a:solidFill>
                <a:effectLst/>
                <a:latin typeface="Dreaming Outloud Pro" panose="03050502040302030504" pitchFamily="66" charset="0"/>
                <a:ea typeface="Calibri" panose="020F0502020204030204" pitchFamily="34" charset="0"/>
                <a:cs typeface="Dreaming Outloud Pro" panose="03050502040302030504" pitchFamily="66" charset="0"/>
              </a:rPr>
              <a:t>I love to work on my sewing machine, creating things for my home and for my friends. I spend lots of time in my garden, watching the seasons come and go, listening to birds singing and spotting secret visitors; badgers and muntjacs! I love to get lost in books where I can meet new characters and visit far away places. </a:t>
            </a:r>
            <a:endParaRPr lang="en-GB" dirty="0">
              <a:effectLst/>
              <a:latin typeface="Dreaming Outloud Pro" panose="03050502040302030504" pitchFamily="66" charset="0"/>
              <a:ea typeface="Calibri" panose="020F0502020204030204" pitchFamily="34" charset="0"/>
              <a:cs typeface="Dreaming Outloud Pro" panose="03050502040302030504" pitchFamily="66" charset="0"/>
            </a:endParaRPr>
          </a:p>
          <a:p>
            <a:pPr>
              <a:lnSpc>
                <a:spcPct val="107000"/>
              </a:lnSpc>
              <a:spcAft>
                <a:spcPts val="800"/>
              </a:spcAft>
              <a:buNone/>
            </a:pPr>
            <a:r>
              <a:rPr lang="en-GB" b="1" dirty="0">
                <a:ln>
                  <a:noFill/>
                </a:ln>
                <a:solidFill>
                  <a:srgbClr val="000000"/>
                </a:solidFill>
                <a:effectLst/>
                <a:latin typeface="Dreaming Outloud Pro" panose="03050502040302030504" pitchFamily="66" charset="0"/>
                <a:ea typeface="Calibri" panose="020F0502020204030204" pitchFamily="34" charset="0"/>
                <a:cs typeface="Dreaming Outloud Pro" panose="03050502040302030504" pitchFamily="66" charset="0"/>
              </a:rPr>
              <a:t>My mystery item is… My teddy bear.</a:t>
            </a:r>
            <a:endParaRPr lang="en-GB" dirty="0">
              <a:effectLst/>
              <a:latin typeface="Dreaming Outloud Pro" panose="03050502040302030504" pitchFamily="66" charset="0"/>
              <a:ea typeface="Calibri" panose="020F0502020204030204" pitchFamily="34" charset="0"/>
              <a:cs typeface="Dreaming Outloud Pro" panose="03050502040302030504" pitchFamily="66" charset="0"/>
            </a:endParaRPr>
          </a:p>
          <a:p>
            <a:pPr>
              <a:buNone/>
            </a:pPr>
            <a:r>
              <a:rPr lang="en-GB" b="1" dirty="0">
                <a:ln>
                  <a:noFill/>
                </a:ln>
                <a:solidFill>
                  <a:srgbClr val="000000"/>
                </a:solidFill>
                <a:effectLst/>
                <a:latin typeface="Dreaming Outloud Pro" panose="03050502040302030504" pitchFamily="66" charset="0"/>
                <a:ea typeface="Calibri" panose="020F0502020204030204" pitchFamily="34" charset="0"/>
                <a:cs typeface="Dreaming Outloud Pro" panose="03050502040302030504" pitchFamily="66" charset="0"/>
              </a:rPr>
              <a:t>I made him with love and care.</a:t>
            </a:r>
            <a:endParaRPr lang="en-GB" sz="1400" b="1" dirty="0">
              <a:latin typeface="CCW Precursive 1" panose="03050602040000000000" pitchFamily="66" charset="0"/>
            </a:endParaRPr>
          </a:p>
          <a:p>
            <a:pPr algn="ctr"/>
            <a:endParaRPr lang="en-GB" sz="1400" b="1" dirty="0">
              <a:latin typeface="CCW Precursive 1" panose="03050602040000000000" pitchFamily="66" charset="0"/>
            </a:endParaRPr>
          </a:p>
        </p:txBody>
      </p:sp>
      <p:sp>
        <p:nvSpPr>
          <p:cNvPr id="9" name="Oval 8">
            <a:extLst>
              <a:ext uri="{FF2B5EF4-FFF2-40B4-BE49-F238E27FC236}">
                <a16:creationId xmlns:a16="http://schemas.microsoft.com/office/drawing/2014/main" id="{9AFC4A1A-4658-57EA-5DBF-B7D3ED13DB0E}"/>
              </a:ext>
            </a:extLst>
          </p:cNvPr>
          <p:cNvSpPr/>
          <p:nvPr/>
        </p:nvSpPr>
        <p:spPr>
          <a:xfrm>
            <a:off x="4604689" y="7734985"/>
            <a:ext cx="2181435" cy="1973815"/>
          </a:xfrm>
          <a:prstGeom prst="ellipse">
            <a:avLst/>
          </a:prstGeom>
          <a:effectLst>
            <a:glow rad="139700">
              <a:schemeClr val="accent2">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latin typeface="Dreaming Outloud Pro" panose="03050502040302030504" pitchFamily="66" charset="0"/>
                <a:cs typeface="Dreaming Outloud Pro" panose="03050502040302030504" pitchFamily="66" charset="0"/>
              </a:rPr>
              <a:t>I hope you all have a fantastic summer and look forward to welcoming you to our class.</a:t>
            </a:r>
          </a:p>
        </p:txBody>
      </p:sp>
      <p:pic>
        <p:nvPicPr>
          <p:cNvPr id="2" name="Picture 1" descr="A person smiling for the camera&#10;&#10;AI-generated content may be incorrect.">
            <a:extLst>
              <a:ext uri="{FF2B5EF4-FFF2-40B4-BE49-F238E27FC236}">
                <a16:creationId xmlns:a16="http://schemas.microsoft.com/office/drawing/2014/main" id="{AAA3E404-4211-5CA3-FC56-200517BB64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28753" y="1960504"/>
            <a:ext cx="1776219" cy="240066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 name="Picture 3" descr="A stuffed bear with a bee on its back&#10;&#10;AI-generated content may be incorrect.">
            <a:extLst>
              <a:ext uri="{FF2B5EF4-FFF2-40B4-BE49-F238E27FC236}">
                <a16:creationId xmlns:a16="http://schemas.microsoft.com/office/drawing/2014/main" id="{6121C83C-373E-4A4D-3140-6DB7102290F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1298" r="12471"/>
          <a:stretch/>
        </p:blipFill>
        <p:spPr bwMode="auto">
          <a:xfrm rot="5400000">
            <a:off x="4068859" y="7275435"/>
            <a:ext cx="682625" cy="6870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pic>
        <p:nvPicPr>
          <p:cNvPr id="10" name="Picture 9">
            <a:extLst>
              <a:ext uri="{FF2B5EF4-FFF2-40B4-BE49-F238E27FC236}">
                <a16:creationId xmlns:a16="http://schemas.microsoft.com/office/drawing/2014/main" id="{4F290FC5-3A91-EFAB-75FD-E8F1700A060D}"/>
              </a:ext>
            </a:extLst>
          </p:cNvPr>
          <p:cNvPicPr>
            <a:picLocks noChangeAspect="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695032" y="7958157"/>
            <a:ext cx="656447" cy="566650"/>
          </a:xfrm>
          <a:prstGeom prst="rect">
            <a:avLst/>
          </a:prstGeom>
          <a:noFill/>
        </p:spPr>
      </p:pic>
      <p:pic>
        <p:nvPicPr>
          <p:cNvPr id="11" name="Picture 10">
            <a:extLst>
              <a:ext uri="{FF2B5EF4-FFF2-40B4-BE49-F238E27FC236}">
                <a16:creationId xmlns:a16="http://schemas.microsoft.com/office/drawing/2014/main" id="{B56A0069-4C56-8AFD-3D48-0176AB07F5FC}"/>
              </a:ext>
            </a:extLst>
          </p:cNvPr>
          <p:cNvPicPr>
            <a:picLocks noChangeAspect="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20501955">
            <a:off x="4955866" y="7264290"/>
            <a:ext cx="399246" cy="474909"/>
          </a:xfrm>
          <a:prstGeom prst="rect">
            <a:avLst/>
          </a:prstGeom>
          <a:noFill/>
        </p:spPr>
      </p:pic>
      <p:pic>
        <p:nvPicPr>
          <p:cNvPr id="12" name="Picture 11" descr="Flower Garden Clipart Images - Free Download on Freepik">
            <a:extLst>
              <a:ext uri="{FF2B5EF4-FFF2-40B4-BE49-F238E27FC236}">
                <a16:creationId xmlns:a16="http://schemas.microsoft.com/office/drawing/2014/main" id="{01FAC881-E450-82C1-8D7D-FB7C8A1CCFE4}"/>
              </a:ext>
            </a:extLst>
          </p:cNvPr>
          <p:cNvPicPr>
            <a:picLocks noChangeAspect="1"/>
          </p:cNvPicPr>
          <p:nvPr/>
        </p:nvPicPr>
        <p:blipFill>
          <a:blip r:embed="rId9" cstate="print">
            <a:clrChange>
              <a:clrFrom>
                <a:srgbClr val="FEFCFD"/>
              </a:clrFrom>
              <a:clrTo>
                <a:srgbClr val="FEFCFD">
                  <a:alpha val="0"/>
                </a:srgbClr>
              </a:clrTo>
            </a:clrChange>
            <a:extLst>
              <a:ext uri="{28A0092B-C50C-407E-A947-70E740481C1C}">
                <a14:useLocalDpi xmlns:a14="http://schemas.microsoft.com/office/drawing/2010/main" val="0"/>
              </a:ext>
            </a:extLst>
          </a:blip>
          <a:srcRect/>
          <a:stretch>
            <a:fillRect/>
          </a:stretch>
        </p:blipFill>
        <p:spPr bwMode="auto">
          <a:xfrm>
            <a:off x="5537286" y="5344277"/>
            <a:ext cx="895621" cy="502597"/>
          </a:xfrm>
          <a:prstGeom prst="rect">
            <a:avLst/>
          </a:prstGeom>
          <a:noFill/>
          <a:ln>
            <a:noFill/>
          </a:ln>
        </p:spPr>
      </p:pic>
      <p:pic>
        <p:nvPicPr>
          <p:cNvPr id="13" name="Picture 12" descr="165,000+ Book Clipart Stock Illustrations, Royalty-Free Vector Graphics &amp; Clip  Art - iStock | Reading a book clipart, Open book clipart">
            <a:extLst>
              <a:ext uri="{FF2B5EF4-FFF2-40B4-BE49-F238E27FC236}">
                <a16:creationId xmlns:a16="http://schemas.microsoft.com/office/drawing/2014/main" id="{E0E83548-8FD3-EFCC-1D21-79622EA48C50}"/>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l="16220" t="14757" r="13982" b="8664"/>
          <a:stretch/>
        </p:blipFill>
        <p:spPr bwMode="auto">
          <a:xfrm>
            <a:off x="6159106" y="7221967"/>
            <a:ext cx="408703" cy="448639"/>
          </a:xfrm>
          <a:prstGeom prst="rect">
            <a:avLst/>
          </a:prstGeom>
          <a:noFill/>
          <a:ln>
            <a:noFill/>
          </a:ln>
          <a:extLst>
            <a:ext uri="{53640926-AAD7-44D8-BBD7-CCE9431645EC}">
              <a14:shadowObscured xmlns:a14="http://schemas.microsoft.com/office/drawing/2010/main"/>
            </a:ext>
          </a:extLst>
        </p:spPr>
      </p:pic>
      <p:sp>
        <p:nvSpPr>
          <p:cNvPr id="14" name="Slide Number Placeholder 13">
            <a:extLst>
              <a:ext uri="{FF2B5EF4-FFF2-40B4-BE49-F238E27FC236}">
                <a16:creationId xmlns:a16="http://schemas.microsoft.com/office/drawing/2014/main" id="{47B2D658-1BB5-3888-30FA-06F7B66293C6}"/>
              </a:ext>
            </a:extLst>
          </p:cNvPr>
          <p:cNvSpPr>
            <a:spLocks noGrp="1"/>
          </p:cNvSpPr>
          <p:nvPr>
            <p:ph type="sldNum" sz="quarter" idx="12"/>
          </p:nvPr>
        </p:nvSpPr>
        <p:spPr/>
        <p:txBody>
          <a:bodyPr/>
          <a:lstStyle/>
          <a:p>
            <a:fld id="{8D13C29E-B114-45BE-958A-05401E97D7C7}" type="slidenum">
              <a:rPr lang="en-GB" smtClean="0"/>
              <a:t>7</a:t>
            </a:fld>
            <a:endParaRPr lang="en-GB"/>
          </a:p>
        </p:txBody>
      </p:sp>
    </p:spTree>
    <p:extLst>
      <p:ext uri="{BB962C8B-B14F-4D97-AF65-F5344CB8AC3E}">
        <p14:creationId xmlns:p14="http://schemas.microsoft.com/office/powerpoint/2010/main" val="24738791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rayon Vector Art, Icons, and Graphics for Free Download">
            <a:extLst>
              <a:ext uri="{FF2B5EF4-FFF2-40B4-BE49-F238E27FC236}">
                <a16:creationId xmlns:a16="http://schemas.microsoft.com/office/drawing/2014/main" id="{DC9EFDF4-4197-817E-A68A-355E723781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460" b="63156"/>
          <a:stretch/>
        </p:blipFill>
        <p:spPr bwMode="auto">
          <a:xfrm>
            <a:off x="71875" y="8904338"/>
            <a:ext cx="4656878" cy="9254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eet The Teacher Evening | St Stephen's C of E Primary School">
            <a:extLst>
              <a:ext uri="{FF2B5EF4-FFF2-40B4-BE49-F238E27FC236}">
                <a16:creationId xmlns:a16="http://schemas.microsoft.com/office/drawing/2014/main" id="{F867A12D-90A4-5CE8-AA53-AAB742C77E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268" y="0"/>
            <a:ext cx="4551463" cy="16916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red shield with a white lion and a cross&#10;&#10;Description automatically generated">
            <a:extLst>
              <a:ext uri="{FF2B5EF4-FFF2-40B4-BE49-F238E27FC236}">
                <a16:creationId xmlns:a16="http://schemas.microsoft.com/office/drawing/2014/main" id="{9FE4E7BD-049C-CB11-BBDE-58A0526079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876" y="141923"/>
            <a:ext cx="1058033" cy="1058033"/>
          </a:xfrm>
          <a:prstGeom prst="rect">
            <a:avLst/>
          </a:prstGeom>
        </p:spPr>
      </p:pic>
      <p:pic>
        <p:nvPicPr>
          <p:cNvPr id="3" name="Picture 2" descr="A red shield with a white lion and a cross&#10;&#10;Description automatically generated">
            <a:extLst>
              <a:ext uri="{FF2B5EF4-FFF2-40B4-BE49-F238E27FC236}">
                <a16:creationId xmlns:a16="http://schemas.microsoft.com/office/drawing/2014/main" id="{EC16E1ED-6117-5803-F7C4-F472328EF3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0090" y="141922"/>
            <a:ext cx="1058033" cy="1058033"/>
          </a:xfrm>
          <a:prstGeom prst="rect">
            <a:avLst/>
          </a:prstGeom>
        </p:spPr>
      </p:pic>
      <p:sp>
        <p:nvSpPr>
          <p:cNvPr id="6" name="Rectangle: Rounded Corners 5">
            <a:extLst>
              <a:ext uri="{FF2B5EF4-FFF2-40B4-BE49-F238E27FC236}">
                <a16:creationId xmlns:a16="http://schemas.microsoft.com/office/drawing/2014/main" id="{41ED6679-1233-2767-307B-91A8FA46D17A}"/>
              </a:ext>
            </a:extLst>
          </p:cNvPr>
          <p:cNvSpPr/>
          <p:nvPr/>
        </p:nvSpPr>
        <p:spPr>
          <a:xfrm>
            <a:off x="169876" y="1887976"/>
            <a:ext cx="4140867" cy="2573383"/>
          </a:xfrm>
          <a:prstGeom prst="roundRect">
            <a:avLst/>
          </a:prstGeom>
          <a:solidFill>
            <a:schemeClr val="bg1"/>
          </a:solidFill>
          <a:effectLst>
            <a:glow rad="139700">
              <a:schemeClr val="accent4">
                <a:satMod val="175000"/>
                <a:alpha val="40000"/>
              </a:schemeClr>
            </a:glow>
          </a:effectLst>
        </p:spPr>
        <p:style>
          <a:lnRef idx="1">
            <a:schemeClr val="dk1"/>
          </a:lnRef>
          <a:fillRef idx="2">
            <a:schemeClr val="dk1"/>
          </a:fillRef>
          <a:effectRef idx="1">
            <a:schemeClr val="dk1"/>
          </a:effectRef>
          <a:fontRef idx="minor">
            <a:schemeClr val="dk1"/>
          </a:fontRef>
        </p:style>
        <p:txBody>
          <a:bodyPr rtlCol="0" anchor="ctr"/>
          <a:lstStyle/>
          <a:p>
            <a:pPr algn="ctr"/>
            <a:r>
              <a:rPr lang="en-GB" dirty="0">
                <a:latin typeface="CCW Precursive 1" panose="03050602040000000000" pitchFamily="66" charset="0"/>
              </a:rPr>
              <a:t>I am your new teacher -</a:t>
            </a:r>
          </a:p>
          <a:p>
            <a:pPr algn="ctr"/>
            <a:r>
              <a:rPr lang="en-GB" dirty="0">
                <a:latin typeface="CCW Precursive 1" panose="03050602040000000000" pitchFamily="66" charset="0"/>
              </a:rPr>
              <a:t>my name is:</a:t>
            </a:r>
          </a:p>
          <a:p>
            <a:pPr algn="ctr"/>
            <a:endParaRPr lang="en-GB" dirty="0">
              <a:latin typeface="CCW Precursive 1" panose="03050602040000000000" pitchFamily="66" charset="0"/>
            </a:endParaRPr>
          </a:p>
          <a:p>
            <a:pPr algn="ctr"/>
            <a:r>
              <a:rPr lang="en-GB" sz="2400" dirty="0">
                <a:latin typeface="CCW Precursive 1" panose="03050602040000000000" pitchFamily="66" charset="0"/>
              </a:rPr>
              <a:t>Mrs Wade</a:t>
            </a:r>
            <a:r>
              <a:rPr lang="en-GB" dirty="0">
                <a:latin typeface="CCW Precursive 1" panose="03050602040000000000" pitchFamily="66" charset="0"/>
              </a:rPr>
              <a:t> </a:t>
            </a:r>
          </a:p>
          <a:p>
            <a:pPr algn="ctr"/>
            <a:endParaRPr lang="en-GB" dirty="0">
              <a:latin typeface="CCW Precursive 1" panose="03050602040000000000" pitchFamily="66" charset="0"/>
            </a:endParaRPr>
          </a:p>
          <a:p>
            <a:pPr algn="ctr"/>
            <a:r>
              <a:rPr lang="en-GB" dirty="0">
                <a:latin typeface="CCW Precursive 1" panose="03050602040000000000" pitchFamily="66" charset="0"/>
              </a:rPr>
              <a:t>Our Class name is: 1/2W</a:t>
            </a:r>
            <a:endParaRPr lang="en-GB" b="1" dirty="0">
              <a:latin typeface="CCW Precursive 1" panose="03050602040000000000" pitchFamily="66" charset="0"/>
            </a:endParaRPr>
          </a:p>
        </p:txBody>
      </p:sp>
      <p:sp>
        <p:nvSpPr>
          <p:cNvPr id="7" name="Rectangle: Rounded Corners 6">
            <a:extLst>
              <a:ext uri="{FF2B5EF4-FFF2-40B4-BE49-F238E27FC236}">
                <a16:creationId xmlns:a16="http://schemas.microsoft.com/office/drawing/2014/main" id="{B2D2D2BE-DA27-0AD2-A5D4-C60BA570CD58}"/>
              </a:ext>
            </a:extLst>
          </p:cNvPr>
          <p:cNvSpPr/>
          <p:nvPr/>
        </p:nvSpPr>
        <p:spPr>
          <a:xfrm>
            <a:off x="4506687" y="1887976"/>
            <a:ext cx="2181436" cy="2573383"/>
          </a:xfrm>
          <a:prstGeom prst="roundRect">
            <a:avLst/>
          </a:prstGeom>
          <a:effectLst>
            <a:glow rad="1397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en-GB" dirty="0"/>
              <a:t>INSERT PHOTO</a:t>
            </a:r>
          </a:p>
        </p:txBody>
      </p:sp>
      <p:sp>
        <p:nvSpPr>
          <p:cNvPr id="8" name="Rectangle: Rounded Corners 7">
            <a:extLst>
              <a:ext uri="{FF2B5EF4-FFF2-40B4-BE49-F238E27FC236}">
                <a16:creationId xmlns:a16="http://schemas.microsoft.com/office/drawing/2014/main" id="{40AF0F11-4BE1-87D0-A6BF-D1CEA0336CD1}"/>
              </a:ext>
            </a:extLst>
          </p:cNvPr>
          <p:cNvSpPr/>
          <p:nvPr/>
        </p:nvSpPr>
        <p:spPr>
          <a:xfrm>
            <a:off x="169877" y="4657708"/>
            <a:ext cx="6518246" cy="4068281"/>
          </a:xfrm>
          <a:prstGeom prst="roundRect">
            <a:avLst/>
          </a:prstGeom>
          <a:effectLst>
            <a:glow rad="139700">
              <a:schemeClr val="accent6">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en-GB" b="1" dirty="0">
                <a:latin typeface="CCW Precursive 1" panose="03050602040000000000" pitchFamily="66" charset="0"/>
              </a:rPr>
              <a:t>All About Me</a:t>
            </a:r>
          </a:p>
          <a:p>
            <a:pPr algn="ctr"/>
            <a:endParaRPr lang="en-GB" b="1" dirty="0">
              <a:latin typeface="CCW Precursive 1" panose="03050602040000000000" pitchFamily="66" charset="0"/>
            </a:endParaRPr>
          </a:p>
          <a:p>
            <a:r>
              <a:rPr lang="en-GB" sz="1400" dirty="0">
                <a:latin typeface="CCW Precursive 1" panose="03050602040000000000" pitchFamily="66" charset="0"/>
              </a:rPr>
              <a:t>I am looking forward to getting to know you, your hobbies, learning about your hopes and dreams and helping you at school.</a:t>
            </a:r>
          </a:p>
          <a:p>
            <a:r>
              <a:rPr lang="en-GB" sz="1400" dirty="0">
                <a:latin typeface="CCW Precursive 1" panose="03050602040000000000" pitchFamily="66" charset="0"/>
              </a:rPr>
              <a:t> </a:t>
            </a:r>
          </a:p>
          <a:p>
            <a:r>
              <a:rPr lang="en-GB" sz="1400" dirty="0">
                <a:latin typeface="CCW Precursive 1" panose="03050602040000000000" pitchFamily="66" charset="0"/>
              </a:rPr>
              <a:t>I like spending time with my friends and family, reading books, running and taking my two dogs for long walks in the countryside. I love to visit the beach, collect seashells and go swimming in the sea, even in the winter…</a:t>
            </a:r>
            <a:r>
              <a:rPr lang="en-GB" sz="1400" dirty="0" err="1">
                <a:latin typeface="CCW Precursive 1" panose="03050602040000000000" pitchFamily="66" charset="0"/>
              </a:rPr>
              <a:t>brrrrr</a:t>
            </a:r>
            <a:r>
              <a:rPr lang="en-GB" sz="1400" dirty="0">
                <a:latin typeface="CCW Precursive 1" panose="03050602040000000000" pitchFamily="66" charset="0"/>
              </a:rPr>
              <a:t>! </a:t>
            </a:r>
          </a:p>
          <a:p>
            <a:r>
              <a:rPr lang="en-GB" sz="1400" dirty="0">
                <a:latin typeface="CCW Precursive 1" panose="03050602040000000000" pitchFamily="66" charset="0"/>
              </a:rPr>
              <a:t> </a:t>
            </a:r>
          </a:p>
          <a:p>
            <a:r>
              <a:rPr lang="en-GB" sz="1400" dirty="0">
                <a:latin typeface="CCW Precursive 1" panose="03050602040000000000" pitchFamily="66" charset="0"/>
              </a:rPr>
              <a:t>My mystery item is…</a:t>
            </a:r>
          </a:p>
          <a:p>
            <a:endParaRPr lang="en-GB" sz="1400" dirty="0">
              <a:latin typeface="CCW Precursive 1" panose="03050602040000000000" pitchFamily="66" charset="0"/>
            </a:endParaRPr>
          </a:p>
          <a:p>
            <a:r>
              <a:rPr lang="en-GB" sz="1400" dirty="0">
                <a:latin typeface="CCW Precursive 1" panose="03050602040000000000" pitchFamily="66" charset="0"/>
              </a:rPr>
              <a:t>My wetsuit! It keeps me warm</a:t>
            </a:r>
          </a:p>
          <a:p>
            <a:r>
              <a:rPr lang="en-GB" sz="1400" dirty="0">
                <a:latin typeface="CCW Precursive 1" panose="03050602040000000000" pitchFamily="66" charset="0"/>
              </a:rPr>
              <a:t>in the cold sea!</a:t>
            </a:r>
          </a:p>
          <a:p>
            <a:pPr algn="ctr"/>
            <a:endParaRPr lang="en-GB" sz="1400" b="1" dirty="0">
              <a:latin typeface="CCW Precursive 1" panose="03050602040000000000" pitchFamily="66" charset="0"/>
            </a:endParaRPr>
          </a:p>
        </p:txBody>
      </p:sp>
      <p:sp>
        <p:nvSpPr>
          <p:cNvPr id="9" name="Oval 8">
            <a:extLst>
              <a:ext uri="{FF2B5EF4-FFF2-40B4-BE49-F238E27FC236}">
                <a16:creationId xmlns:a16="http://schemas.microsoft.com/office/drawing/2014/main" id="{9AFC4A1A-4658-57EA-5DBF-B7D3ED13DB0E}"/>
              </a:ext>
            </a:extLst>
          </p:cNvPr>
          <p:cNvSpPr/>
          <p:nvPr/>
        </p:nvSpPr>
        <p:spPr>
          <a:xfrm>
            <a:off x="4728753" y="7272255"/>
            <a:ext cx="2057371" cy="2094814"/>
          </a:xfrm>
          <a:prstGeom prst="ellipse">
            <a:avLst/>
          </a:prstGeom>
          <a:effectLst>
            <a:glow rad="139700">
              <a:schemeClr val="accent2">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en-GB" sz="1300" dirty="0">
                <a:latin typeface="CCW Precursive 1" panose="03050602040000000000" pitchFamily="66" charset="0"/>
              </a:rPr>
              <a:t>I hope you all have a fantastic summer and look forward to welcoming you to our class.</a:t>
            </a:r>
          </a:p>
        </p:txBody>
      </p:sp>
      <p:pic>
        <p:nvPicPr>
          <p:cNvPr id="2" name="Picture 1" descr="A person smiling for the camera&#10;&#10;AI-generated content may be incorrect.">
            <a:extLst>
              <a:ext uri="{FF2B5EF4-FFF2-40B4-BE49-F238E27FC236}">
                <a16:creationId xmlns:a16="http://schemas.microsoft.com/office/drawing/2014/main" id="{A79EC868-0E25-BD38-94CE-76B42ED70CB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40561" y="2145264"/>
            <a:ext cx="1513688" cy="1947612"/>
          </a:xfrm>
          <a:prstGeom prst="rect">
            <a:avLst/>
          </a:prstGeom>
          <a:noFill/>
        </p:spPr>
      </p:pic>
      <p:pic>
        <p:nvPicPr>
          <p:cNvPr id="4" name="Picture 3">
            <a:extLst>
              <a:ext uri="{FF2B5EF4-FFF2-40B4-BE49-F238E27FC236}">
                <a16:creationId xmlns:a16="http://schemas.microsoft.com/office/drawing/2014/main" id="{9334885F-D289-F070-BD90-B67889788AC9}"/>
              </a:ext>
            </a:extLst>
          </p:cNvPr>
          <p:cNvPicPr>
            <a:picLocks noChangeAspect="1"/>
          </p:cNvPicPr>
          <p:nvPr/>
        </p:nvPicPr>
        <p:blipFill>
          <a:blip r:embed="rId6">
            <a:clrChange>
              <a:clrFrom>
                <a:srgbClr val="FAFAFA"/>
              </a:clrFrom>
              <a:clrTo>
                <a:srgbClr val="FAFAFA">
                  <a:alpha val="0"/>
                </a:srgbClr>
              </a:clrTo>
            </a:clrChange>
          </a:blip>
          <a:srcRect l="24792" t="7957" r="23656" b="8262"/>
          <a:stretch>
            <a:fillRect/>
          </a:stretch>
        </p:blipFill>
        <p:spPr>
          <a:xfrm>
            <a:off x="3943212" y="7311325"/>
            <a:ext cx="563475" cy="1143523"/>
          </a:xfrm>
          <a:prstGeom prst="rect">
            <a:avLst/>
          </a:prstGeom>
        </p:spPr>
      </p:pic>
      <p:sp>
        <p:nvSpPr>
          <p:cNvPr id="10" name="Slide Number Placeholder 9">
            <a:extLst>
              <a:ext uri="{FF2B5EF4-FFF2-40B4-BE49-F238E27FC236}">
                <a16:creationId xmlns:a16="http://schemas.microsoft.com/office/drawing/2014/main" id="{76936A00-2D0B-7BE5-02AE-A516D69EF71A}"/>
              </a:ext>
            </a:extLst>
          </p:cNvPr>
          <p:cNvSpPr>
            <a:spLocks noGrp="1"/>
          </p:cNvSpPr>
          <p:nvPr>
            <p:ph type="sldNum" sz="quarter" idx="12"/>
          </p:nvPr>
        </p:nvSpPr>
        <p:spPr/>
        <p:txBody>
          <a:bodyPr/>
          <a:lstStyle/>
          <a:p>
            <a:fld id="{8D13C29E-B114-45BE-958A-05401E97D7C7}" type="slidenum">
              <a:rPr lang="en-GB" smtClean="0"/>
              <a:t>8</a:t>
            </a:fld>
            <a:endParaRPr lang="en-GB"/>
          </a:p>
        </p:txBody>
      </p:sp>
    </p:spTree>
    <p:extLst>
      <p:ext uri="{BB962C8B-B14F-4D97-AF65-F5344CB8AC3E}">
        <p14:creationId xmlns:p14="http://schemas.microsoft.com/office/powerpoint/2010/main" val="2681002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rayon Vector Art, Icons, and Graphics for Free Download">
            <a:extLst>
              <a:ext uri="{FF2B5EF4-FFF2-40B4-BE49-F238E27FC236}">
                <a16:creationId xmlns:a16="http://schemas.microsoft.com/office/drawing/2014/main" id="{DC9EFDF4-4197-817E-A68A-355E723781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460" b="63156"/>
          <a:stretch/>
        </p:blipFill>
        <p:spPr bwMode="auto">
          <a:xfrm>
            <a:off x="71875" y="8904338"/>
            <a:ext cx="4656878" cy="9254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eet The Teacher Evening | St Stephen's C of E Primary School">
            <a:extLst>
              <a:ext uri="{FF2B5EF4-FFF2-40B4-BE49-F238E27FC236}">
                <a16:creationId xmlns:a16="http://schemas.microsoft.com/office/drawing/2014/main" id="{F867A12D-90A4-5CE8-AA53-AAB742C77E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268" y="0"/>
            <a:ext cx="4551463" cy="16916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red shield with a white lion and a cross&#10;&#10;Description automatically generated">
            <a:extLst>
              <a:ext uri="{FF2B5EF4-FFF2-40B4-BE49-F238E27FC236}">
                <a16:creationId xmlns:a16="http://schemas.microsoft.com/office/drawing/2014/main" id="{9FE4E7BD-049C-CB11-BBDE-58A0526079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876" y="141923"/>
            <a:ext cx="1058033" cy="1058033"/>
          </a:xfrm>
          <a:prstGeom prst="rect">
            <a:avLst/>
          </a:prstGeom>
        </p:spPr>
      </p:pic>
      <p:pic>
        <p:nvPicPr>
          <p:cNvPr id="3" name="Picture 2" descr="A red shield with a white lion and a cross&#10;&#10;Description automatically generated">
            <a:extLst>
              <a:ext uri="{FF2B5EF4-FFF2-40B4-BE49-F238E27FC236}">
                <a16:creationId xmlns:a16="http://schemas.microsoft.com/office/drawing/2014/main" id="{EC16E1ED-6117-5803-F7C4-F472328EF3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0090" y="141922"/>
            <a:ext cx="1058033" cy="1058033"/>
          </a:xfrm>
          <a:prstGeom prst="rect">
            <a:avLst/>
          </a:prstGeom>
        </p:spPr>
      </p:pic>
      <p:sp>
        <p:nvSpPr>
          <p:cNvPr id="6" name="Rectangle: Rounded Corners 5">
            <a:extLst>
              <a:ext uri="{FF2B5EF4-FFF2-40B4-BE49-F238E27FC236}">
                <a16:creationId xmlns:a16="http://schemas.microsoft.com/office/drawing/2014/main" id="{41ED6679-1233-2767-307B-91A8FA46D17A}"/>
              </a:ext>
            </a:extLst>
          </p:cNvPr>
          <p:cNvSpPr/>
          <p:nvPr/>
        </p:nvSpPr>
        <p:spPr>
          <a:xfrm>
            <a:off x="169876" y="1887976"/>
            <a:ext cx="4249724" cy="2573383"/>
          </a:xfrm>
          <a:prstGeom prst="roundRect">
            <a:avLst/>
          </a:prstGeom>
          <a:solidFill>
            <a:schemeClr val="bg1"/>
          </a:solidFill>
          <a:effectLst>
            <a:glow rad="139700">
              <a:schemeClr val="accent4">
                <a:satMod val="175000"/>
                <a:alpha val="40000"/>
              </a:schemeClr>
            </a:glow>
          </a:effectLst>
        </p:spPr>
        <p:style>
          <a:lnRef idx="1">
            <a:schemeClr val="dk1"/>
          </a:lnRef>
          <a:fillRef idx="2">
            <a:schemeClr val="dk1"/>
          </a:fillRef>
          <a:effectRef idx="1">
            <a:schemeClr val="dk1"/>
          </a:effectRef>
          <a:fontRef idx="minor">
            <a:schemeClr val="dk1"/>
          </a:fontRef>
        </p:style>
        <p:txBody>
          <a:bodyPr rtlCol="0" anchor="ctr"/>
          <a:lstStyle/>
          <a:p>
            <a:pPr algn="ctr"/>
            <a:r>
              <a:rPr lang="en-GB" dirty="0">
                <a:latin typeface="CCW Precursive 1" panose="03050602040000000000" pitchFamily="66" charset="0"/>
              </a:rPr>
              <a:t>I am your new teacher -</a:t>
            </a:r>
          </a:p>
          <a:p>
            <a:pPr algn="ctr"/>
            <a:r>
              <a:rPr lang="en-GB" dirty="0">
                <a:latin typeface="CCW Precursive 1" panose="03050602040000000000" pitchFamily="66" charset="0"/>
              </a:rPr>
              <a:t>my name is:</a:t>
            </a:r>
          </a:p>
          <a:p>
            <a:pPr algn="ctr"/>
            <a:endParaRPr lang="en-GB" dirty="0">
              <a:latin typeface="CCW Precursive 1" panose="03050602040000000000" pitchFamily="66" charset="0"/>
            </a:endParaRPr>
          </a:p>
          <a:p>
            <a:pPr algn="ctr"/>
            <a:r>
              <a:rPr lang="en-GB" sz="2400" b="1" dirty="0">
                <a:latin typeface="CCW Precursive 1" panose="03050602040000000000" pitchFamily="66" charset="0"/>
              </a:rPr>
              <a:t>Mr Rhodes</a:t>
            </a:r>
            <a:r>
              <a:rPr lang="en-GB" b="1" dirty="0">
                <a:latin typeface="CCW Precursive 1" panose="03050602040000000000" pitchFamily="66" charset="0"/>
              </a:rPr>
              <a:t> </a:t>
            </a:r>
          </a:p>
          <a:p>
            <a:pPr algn="ctr"/>
            <a:endParaRPr lang="en-GB" sz="1200" dirty="0">
              <a:latin typeface="CCW Precursive 1" panose="03050602040000000000" pitchFamily="66" charset="0"/>
            </a:endParaRPr>
          </a:p>
          <a:p>
            <a:pPr algn="ctr">
              <a:lnSpc>
                <a:spcPct val="150000"/>
              </a:lnSpc>
            </a:pPr>
            <a:r>
              <a:rPr lang="en-GB" dirty="0">
                <a:latin typeface="CCW Precursive 1" panose="03050602040000000000" pitchFamily="66" charset="0"/>
              </a:rPr>
              <a:t>Our Class name is: 1/2GR</a:t>
            </a:r>
          </a:p>
        </p:txBody>
      </p:sp>
      <p:sp>
        <p:nvSpPr>
          <p:cNvPr id="7" name="Rectangle: Rounded Corners 6">
            <a:extLst>
              <a:ext uri="{FF2B5EF4-FFF2-40B4-BE49-F238E27FC236}">
                <a16:creationId xmlns:a16="http://schemas.microsoft.com/office/drawing/2014/main" id="{B2D2D2BE-DA27-0AD2-A5D4-C60BA570CD58}"/>
              </a:ext>
            </a:extLst>
          </p:cNvPr>
          <p:cNvSpPr/>
          <p:nvPr/>
        </p:nvSpPr>
        <p:spPr>
          <a:xfrm>
            <a:off x="4506687" y="1887976"/>
            <a:ext cx="2181436" cy="2573383"/>
          </a:xfrm>
          <a:prstGeom prst="roundRect">
            <a:avLst/>
          </a:prstGeom>
          <a:blipFill>
            <a:blip r:embed="rId5"/>
            <a:stretch>
              <a:fillRect/>
            </a:stretch>
          </a:blipFill>
          <a:effectLst>
            <a:glow rad="1397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8" name="Rectangle: Rounded Corners 7">
            <a:extLst>
              <a:ext uri="{FF2B5EF4-FFF2-40B4-BE49-F238E27FC236}">
                <a16:creationId xmlns:a16="http://schemas.microsoft.com/office/drawing/2014/main" id="{40AF0F11-4BE1-87D0-A6BF-D1CEA0336CD1}"/>
              </a:ext>
            </a:extLst>
          </p:cNvPr>
          <p:cNvSpPr/>
          <p:nvPr/>
        </p:nvSpPr>
        <p:spPr>
          <a:xfrm>
            <a:off x="169877" y="4953000"/>
            <a:ext cx="6518246" cy="3772989"/>
          </a:xfrm>
          <a:prstGeom prst="roundRect">
            <a:avLst/>
          </a:prstGeom>
          <a:effectLst>
            <a:glow rad="139700">
              <a:schemeClr val="accent6">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t"/>
          <a:lstStyle/>
          <a:p>
            <a:pPr algn="ctr"/>
            <a:r>
              <a:rPr lang="en-GB" b="1" dirty="0">
                <a:latin typeface="CCW Precursive 1" panose="03050602040000000000" pitchFamily="66" charset="0"/>
              </a:rPr>
              <a:t>All About Me</a:t>
            </a:r>
          </a:p>
          <a:p>
            <a:pPr algn="ctr"/>
            <a:endParaRPr lang="en-GB" b="1" dirty="0">
              <a:latin typeface="CCW Precursive 1" panose="03050602040000000000" pitchFamily="66" charset="0"/>
            </a:endParaRPr>
          </a:p>
          <a:p>
            <a:r>
              <a:rPr lang="en-GB" sz="1300" dirty="0">
                <a:latin typeface="CCW Precursive 1" panose="03050602040000000000" pitchFamily="66" charset="0"/>
              </a:rPr>
              <a:t>I am very excited to get to know you and help you at school. We are going to have a year full of fun, whilst learning lots of new skills. I love reading and can not wait to share some of my favourite stories with you and listen to you read. </a:t>
            </a:r>
          </a:p>
          <a:p>
            <a:endParaRPr lang="en-GB" sz="1300" dirty="0">
              <a:latin typeface="CCW Precursive 1" panose="03050602040000000000" pitchFamily="66" charset="0"/>
            </a:endParaRPr>
          </a:p>
          <a:p>
            <a:r>
              <a:rPr lang="en-GB" sz="1300" dirty="0">
                <a:latin typeface="CCW Precursive 1" panose="03050602040000000000" pitchFamily="66" charset="0"/>
              </a:rPr>
              <a:t>My favourite subject at school was Maths and I can not wait to discover yours! I love running, from parkruns to marathons and I volunteer at the junior parkrun in the town park. I hope to see some of you there!</a:t>
            </a:r>
          </a:p>
          <a:p>
            <a:endParaRPr lang="en-GB" sz="1300" dirty="0">
              <a:latin typeface="CCW Precursive 1" panose="03050602040000000000" pitchFamily="66" charset="0"/>
            </a:endParaRPr>
          </a:p>
          <a:p>
            <a:r>
              <a:rPr lang="en-GB" sz="1300" dirty="0">
                <a:latin typeface="CCW Precursive 1" panose="03050602040000000000" pitchFamily="66" charset="0"/>
              </a:rPr>
              <a:t>My mystery item is…. </a:t>
            </a:r>
          </a:p>
          <a:p>
            <a:r>
              <a:rPr lang="en-GB" sz="1300" dirty="0">
                <a:latin typeface="CCW Precursive 1" panose="03050602040000000000" pitchFamily="66" charset="0"/>
              </a:rPr>
              <a:t>My F1 Cap. I love racing.</a:t>
            </a:r>
          </a:p>
          <a:p>
            <a:endParaRPr lang="en-GB" sz="1400" dirty="0">
              <a:latin typeface="CCW Precursive 1" panose="03050602040000000000" pitchFamily="66" charset="0"/>
            </a:endParaRPr>
          </a:p>
        </p:txBody>
      </p:sp>
      <p:sp>
        <p:nvSpPr>
          <p:cNvPr id="9" name="Oval 8">
            <a:extLst>
              <a:ext uri="{FF2B5EF4-FFF2-40B4-BE49-F238E27FC236}">
                <a16:creationId xmlns:a16="http://schemas.microsoft.com/office/drawing/2014/main" id="{9AFC4A1A-4658-57EA-5DBF-B7D3ED13DB0E}"/>
              </a:ext>
            </a:extLst>
          </p:cNvPr>
          <p:cNvSpPr/>
          <p:nvPr/>
        </p:nvSpPr>
        <p:spPr>
          <a:xfrm>
            <a:off x="4586302" y="7722732"/>
            <a:ext cx="2057371" cy="2094814"/>
          </a:xfrm>
          <a:prstGeom prst="ellipse">
            <a:avLst/>
          </a:prstGeom>
          <a:effectLst>
            <a:glow rad="139700">
              <a:schemeClr val="accent2">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lnSpc>
                <a:spcPts val="1600"/>
              </a:lnSpc>
            </a:pPr>
            <a:r>
              <a:rPr lang="en-GB" sz="1200" dirty="0">
                <a:latin typeface="CCW Precursive 1" panose="03050602040000000000" pitchFamily="66" charset="0"/>
              </a:rPr>
              <a:t>I hope you all have a fantastic summer and look forward to welcoming you to our class.</a:t>
            </a:r>
          </a:p>
        </p:txBody>
      </p:sp>
      <p:pic>
        <p:nvPicPr>
          <p:cNvPr id="2" name="Picture 1">
            <a:extLst>
              <a:ext uri="{FF2B5EF4-FFF2-40B4-BE49-F238E27FC236}">
                <a16:creationId xmlns:a16="http://schemas.microsoft.com/office/drawing/2014/main" id="{57FAD34E-83BB-F20E-6A2F-3A2EE03469F1}"/>
              </a:ext>
            </a:extLst>
          </p:cNvPr>
          <p:cNvPicPr>
            <a:picLocks noChangeAspect="1"/>
          </p:cNvPicPr>
          <p:nvPr/>
        </p:nvPicPr>
        <p:blipFill>
          <a:blip r:embed="rId6">
            <a:clrChange>
              <a:clrFrom>
                <a:srgbClr val="FFFFFF"/>
              </a:clrFrom>
              <a:clrTo>
                <a:srgbClr val="FFFFFF">
                  <a:alpha val="0"/>
                </a:srgbClr>
              </a:clrTo>
            </a:clrChange>
          </a:blip>
          <a:srcRect l="6938" t="17605" r="7729" b="17605"/>
          <a:stretch>
            <a:fillRect/>
          </a:stretch>
        </p:blipFill>
        <p:spPr>
          <a:xfrm>
            <a:off x="3276599" y="7813692"/>
            <a:ext cx="990601" cy="752123"/>
          </a:xfrm>
          <a:prstGeom prst="rect">
            <a:avLst/>
          </a:prstGeom>
        </p:spPr>
      </p:pic>
      <p:sp>
        <p:nvSpPr>
          <p:cNvPr id="4" name="Slide Number Placeholder 3">
            <a:extLst>
              <a:ext uri="{FF2B5EF4-FFF2-40B4-BE49-F238E27FC236}">
                <a16:creationId xmlns:a16="http://schemas.microsoft.com/office/drawing/2014/main" id="{AEDC3AFF-7401-740D-9396-86492E54DAB2}"/>
              </a:ext>
            </a:extLst>
          </p:cNvPr>
          <p:cNvSpPr>
            <a:spLocks noGrp="1"/>
          </p:cNvSpPr>
          <p:nvPr>
            <p:ph type="sldNum" sz="quarter" idx="12"/>
          </p:nvPr>
        </p:nvSpPr>
        <p:spPr/>
        <p:txBody>
          <a:bodyPr/>
          <a:lstStyle/>
          <a:p>
            <a:fld id="{8D13C29E-B114-45BE-958A-05401E97D7C7}" type="slidenum">
              <a:rPr lang="en-GB" smtClean="0"/>
              <a:t>9</a:t>
            </a:fld>
            <a:endParaRPr lang="en-GB"/>
          </a:p>
        </p:txBody>
      </p:sp>
    </p:spTree>
    <p:extLst>
      <p:ext uri="{BB962C8B-B14F-4D97-AF65-F5344CB8AC3E}">
        <p14:creationId xmlns:p14="http://schemas.microsoft.com/office/powerpoint/2010/main" val="13149995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rayon Vector Art, Icons, and Graphics for Free Download">
            <a:extLst>
              <a:ext uri="{FF2B5EF4-FFF2-40B4-BE49-F238E27FC236}">
                <a16:creationId xmlns:a16="http://schemas.microsoft.com/office/drawing/2014/main" id="{DC9EFDF4-4197-817E-A68A-355E723781B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460" b="63156"/>
          <a:stretch/>
        </p:blipFill>
        <p:spPr bwMode="auto">
          <a:xfrm>
            <a:off x="71875" y="8904338"/>
            <a:ext cx="4656878" cy="9254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eet The Teacher Evening | St Stephen's C of E Primary School">
            <a:extLst>
              <a:ext uri="{FF2B5EF4-FFF2-40B4-BE49-F238E27FC236}">
                <a16:creationId xmlns:a16="http://schemas.microsoft.com/office/drawing/2014/main" id="{F867A12D-90A4-5CE8-AA53-AAB742C77E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268" y="0"/>
            <a:ext cx="4551463" cy="169162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red shield with a white lion and a cross&#10;&#10;Description automatically generated">
            <a:extLst>
              <a:ext uri="{FF2B5EF4-FFF2-40B4-BE49-F238E27FC236}">
                <a16:creationId xmlns:a16="http://schemas.microsoft.com/office/drawing/2014/main" id="{9FE4E7BD-049C-CB11-BBDE-58A0526079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876" y="141923"/>
            <a:ext cx="1058033" cy="1058033"/>
          </a:xfrm>
          <a:prstGeom prst="rect">
            <a:avLst/>
          </a:prstGeom>
        </p:spPr>
      </p:pic>
      <p:pic>
        <p:nvPicPr>
          <p:cNvPr id="3" name="Picture 2" descr="A red shield with a white lion and a cross&#10;&#10;Description automatically generated">
            <a:extLst>
              <a:ext uri="{FF2B5EF4-FFF2-40B4-BE49-F238E27FC236}">
                <a16:creationId xmlns:a16="http://schemas.microsoft.com/office/drawing/2014/main" id="{EC16E1ED-6117-5803-F7C4-F472328EF3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0090" y="141922"/>
            <a:ext cx="1058033" cy="1058033"/>
          </a:xfrm>
          <a:prstGeom prst="rect">
            <a:avLst/>
          </a:prstGeom>
        </p:spPr>
      </p:pic>
      <p:sp>
        <p:nvSpPr>
          <p:cNvPr id="6" name="Rectangle: Rounded Corners 5">
            <a:extLst>
              <a:ext uri="{FF2B5EF4-FFF2-40B4-BE49-F238E27FC236}">
                <a16:creationId xmlns:a16="http://schemas.microsoft.com/office/drawing/2014/main" id="{41ED6679-1233-2767-307B-91A8FA46D17A}"/>
              </a:ext>
            </a:extLst>
          </p:cNvPr>
          <p:cNvSpPr/>
          <p:nvPr/>
        </p:nvSpPr>
        <p:spPr>
          <a:xfrm>
            <a:off x="169876" y="1887976"/>
            <a:ext cx="4140867" cy="2573383"/>
          </a:xfrm>
          <a:prstGeom prst="roundRect">
            <a:avLst/>
          </a:prstGeom>
          <a:solidFill>
            <a:schemeClr val="bg1"/>
          </a:solidFill>
          <a:effectLst>
            <a:glow rad="139700">
              <a:schemeClr val="accent4">
                <a:satMod val="175000"/>
                <a:alpha val="40000"/>
              </a:schemeClr>
            </a:glow>
          </a:effectLst>
        </p:spPr>
        <p:style>
          <a:lnRef idx="1">
            <a:schemeClr val="dk1"/>
          </a:lnRef>
          <a:fillRef idx="2">
            <a:schemeClr val="dk1"/>
          </a:fillRef>
          <a:effectRef idx="1">
            <a:schemeClr val="dk1"/>
          </a:effectRef>
          <a:fontRef idx="minor">
            <a:schemeClr val="dk1"/>
          </a:fontRef>
        </p:style>
        <p:txBody>
          <a:bodyPr rtlCol="0" anchor="ctr"/>
          <a:lstStyle/>
          <a:p>
            <a:pPr algn="ctr"/>
            <a:r>
              <a:rPr lang="en-GB" dirty="0">
                <a:latin typeface="CCW Precursive 1" panose="03050602040000000000" pitchFamily="66" charset="0"/>
              </a:rPr>
              <a:t>I am your new teacher -</a:t>
            </a:r>
          </a:p>
          <a:p>
            <a:pPr algn="ctr"/>
            <a:r>
              <a:rPr lang="en-GB" dirty="0">
                <a:latin typeface="CCW Precursive 1" panose="03050602040000000000" pitchFamily="66" charset="0"/>
              </a:rPr>
              <a:t>my name is:</a:t>
            </a:r>
          </a:p>
          <a:p>
            <a:pPr algn="ctr"/>
            <a:endParaRPr lang="en-GB" dirty="0">
              <a:latin typeface="CCW Precursive 1" panose="03050602040000000000" pitchFamily="66" charset="0"/>
            </a:endParaRPr>
          </a:p>
          <a:p>
            <a:pPr algn="ctr"/>
            <a:r>
              <a:rPr lang="en-GB" sz="2400" dirty="0">
                <a:latin typeface="CCW Precursive 1" panose="03050602040000000000" pitchFamily="66" charset="0"/>
              </a:rPr>
              <a:t>Mrs Challis</a:t>
            </a:r>
            <a:r>
              <a:rPr lang="en-GB" dirty="0">
                <a:latin typeface="CCW Precursive 1" panose="03050602040000000000" pitchFamily="66" charset="0"/>
              </a:rPr>
              <a:t> </a:t>
            </a:r>
          </a:p>
          <a:p>
            <a:pPr algn="ctr"/>
            <a:endParaRPr lang="en-GB" dirty="0">
              <a:latin typeface="CCW Precursive 1" panose="03050602040000000000" pitchFamily="66" charset="0"/>
            </a:endParaRPr>
          </a:p>
          <a:p>
            <a:pPr algn="ctr"/>
            <a:r>
              <a:rPr lang="en-GB" dirty="0">
                <a:latin typeface="CCW Precursive 1" panose="03050602040000000000" pitchFamily="66" charset="0"/>
              </a:rPr>
              <a:t>Our Class name is: 1/2JC </a:t>
            </a:r>
            <a:endParaRPr lang="en-GB" b="1" dirty="0">
              <a:latin typeface="CCW Precursive 1" panose="03050602040000000000" pitchFamily="66" charset="0"/>
            </a:endParaRPr>
          </a:p>
        </p:txBody>
      </p:sp>
      <p:sp>
        <p:nvSpPr>
          <p:cNvPr id="7" name="Rectangle: Rounded Corners 6">
            <a:extLst>
              <a:ext uri="{FF2B5EF4-FFF2-40B4-BE49-F238E27FC236}">
                <a16:creationId xmlns:a16="http://schemas.microsoft.com/office/drawing/2014/main" id="{B2D2D2BE-DA27-0AD2-A5D4-C60BA570CD58}"/>
              </a:ext>
            </a:extLst>
          </p:cNvPr>
          <p:cNvSpPr/>
          <p:nvPr/>
        </p:nvSpPr>
        <p:spPr>
          <a:xfrm>
            <a:off x="4506687" y="1887976"/>
            <a:ext cx="2181436" cy="2573383"/>
          </a:xfrm>
          <a:prstGeom prst="roundRect">
            <a:avLst/>
          </a:prstGeom>
          <a:effectLst>
            <a:glow rad="139700">
              <a:schemeClr val="accent5">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en-GB" dirty="0"/>
              <a:t>INSERT PHOTO</a:t>
            </a:r>
          </a:p>
        </p:txBody>
      </p:sp>
      <p:sp>
        <p:nvSpPr>
          <p:cNvPr id="8" name="Rectangle: Rounded Corners 7">
            <a:extLst>
              <a:ext uri="{FF2B5EF4-FFF2-40B4-BE49-F238E27FC236}">
                <a16:creationId xmlns:a16="http://schemas.microsoft.com/office/drawing/2014/main" id="{40AF0F11-4BE1-87D0-A6BF-D1CEA0336CD1}"/>
              </a:ext>
            </a:extLst>
          </p:cNvPr>
          <p:cNvSpPr/>
          <p:nvPr/>
        </p:nvSpPr>
        <p:spPr>
          <a:xfrm>
            <a:off x="169877" y="4657708"/>
            <a:ext cx="6518246" cy="4068281"/>
          </a:xfrm>
          <a:prstGeom prst="roundRect">
            <a:avLst/>
          </a:prstGeom>
          <a:effectLst>
            <a:glow rad="139700">
              <a:schemeClr val="accent6">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en-GB" b="1" dirty="0">
                <a:latin typeface="CCW Precursive 1" panose="03050602040000000000" pitchFamily="66" charset="0"/>
              </a:rPr>
              <a:t>All About Me</a:t>
            </a:r>
          </a:p>
          <a:p>
            <a:pPr algn="ctr"/>
            <a:endParaRPr lang="en-GB" b="1" dirty="0">
              <a:latin typeface="CCW Precursive 1" panose="03050602040000000000" pitchFamily="66" charset="0"/>
            </a:endParaRPr>
          </a:p>
          <a:p>
            <a:r>
              <a:rPr lang="en-GB" sz="1400" dirty="0">
                <a:latin typeface="CCW Precursive 1" panose="03050602040000000000" pitchFamily="66" charset="0"/>
              </a:rPr>
              <a:t>I enjoy reading, going to the beach, spending time with my family and seeing my friends. I am married to Mr Challis, and I have 2 sons called Dan and Ben. I also have a dog called Alice and a cat called Fliss.</a:t>
            </a:r>
          </a:p>
          <a:p>
            <a:r>
              <a:rPr lang="en-GB" sz="1400" dirty="0">
                <a:latin typeface="CCW Precursive 1" panose="03050602040000000000" pitchFamily="66" charset="0"/>
              </a:rPr>
              <a:t>I am looking forward to getting to know all about you, your hobbies, your hopes and dreams. I am both proud and excited to be going on your Brownlow learning journey with you</a:t>
            </a:r>
            <a:r>
              <a:rPr lang="en-GB" b="1" dirty="0">
                <a:latin typeface="CCW Precursive 1" panose="03050602040000000000" pitchFamily="66" charset="0"/>
              </a:rPr>
              <a:t>.</a:t>
            </a:r>
          </a:p>
          <a:p>
            <a:endParaRPr lang="en-GB" sz="1400" b="1" dirty="0">
              <a:latin typeface="CCW Precursive 1" panose="03050602040000000000" pitchFamily="66" charset="0"/>
            </a:endParaRPr>
          </a:p>
          <a:p>
            <a:r>
              <a:rPr lang="en-GB" sz="1400" dirty="0">
                <a:latin typeface="CCW Precursive 1" panose="03050602040000000000" pitchFamily="66" charset="0"/>
              </a:rPr>
              <a:t>My mystery item is….</a:t>
            </a:r>
          </a:p>
          <a:p>
            <a:r>
              <a:rPr lang="en-GB" sz="1400" dirty="0">
                <a:latin typeface="CCW Precursive 1" panose="03050602040000000000" pitchFamily="66" charset="0"/>
              </a:rPr>
              <a:t> </a:t>
            </a:r>
          </a:p>
          <a:p>
            <a:r>
              <a:rPr lang="en-GB" sz="1400" dirty="0">
                <a:latin typeface="CCW Precursive 1" panose="03050602040000000000" pitchFamily="66" charset="0"/>
              </a:rPr>
              <a:t>My Kindle!!  It opens a whole new </a:t>
            </a:r>
          </a:p>
          <a:p>
            <a:r>
              <a:rPr lang="en-GB" sz="1400" dirty="0">
                <a:latin typeface="CCW Precursive 1" panose="03050602040000000000" pitchFamily="66" charset="0"/>
              </a:rPr>
              <a:t>world of experiences, adventure,</a:t>
            </a:r>
          </a:p>
          <a:p>
            <a:r>
              <a:rPr lang="en-GB" sz="1400" dirty="0">
                <a:latin typeface="CCW Precursive 1" panose="03050602040000000000" pitchFamily="66" charset="0"/>
              </a:rPr>
              <a:t>mystery, history and knowledge!! </a:t>
            </a:r>
          </a:p>
        </p:txBody>
      </p:sp>
      <p:sp>
        <p:nvSpPr>
          <p:cNvPr id="9" name="Oval 8">
            <a:extLst>
              <a:ext uri="{FF2B5EF4-FFF2-40B4-BE49-F238E27FC236}">
                <a16:creationId xmlns:a16="http://schemas.microsoft.com/office/drawing/2014/main" id="{9AFC4A1A-4658-57EA-5DBF-B7D3ED13DB0E}"/>
              </a:ext>
            </a:extLst>
          </p:cNvPr>
          <p:cNvSpPr/>
          <p:nvPr/>
        </p:nvSpPr>
        <p:spPr>
          <a:xfrm>
            <a:off x="4614013" y="7086583"/>
            <a:ext cx="2181436" cy="2094814"/>
          </a:xfrm>
          <a:prstGeom prst="ellipse">
            <a:avLst/>
          </a:prstGeom>
          <a:effectLst>
            <a:glow rad="139700">
              <a:schemeClr val="accent2">
                <a:satMod val="175000"/>
                <a:alpha val="40000"/>
              </a:schemeClr>
            </a:glow>
          </a:effectLst>
        </p:spPr>
        <p:style>
          <a:lnRef idx="2">
            <a:schemeClr val="dk1"/>
          </a:lnRef>
          <a:fillRef idx="1">
            <a:schemeClr val="lt1"/>
          </a:fillRef>
          <a:effectRef idx="0">
            <a:schemeClr val="dk1"/>
          </a:effectRef>
          <a:fontRef idx="minor">
            <a:schemeClr val="dk1"/>
          </a:fontRef>
        </p:style>
        <p:txBody>
          <a:bodyPr rtlCol="0" anchor="ctr"/>
          <a:lstStyle/>
          <a:p>
            <a:pPr algn="ctr"/>
            <a:r>
              <a:rPr lang="en-GB" sz="1300" dirty="0">
                <a:latin typeface="CCW Precursive 1" panose="03050602040000000000" pitchFamily="66" charset="0"/>
              </a:rPr>
              <a:t>I hope you all have a fantastic summer and look forward to welcoming you to our class.</a:t>
            </a:r>
          </a:p>
        </p:txBody>
      </p:sp>
      <p:pic>
        <p:nvPicPr>
          <p:cNvPr id="2" name="Picture 1" descr="A person holding a dog&#10;&#10;Description automatically generated with medium confidence">
            <a:extLst>
              <a:ext uri="{FF2B5EF4-FFF2-40B4-BE49-F238E27FC236}">
                <a16:creationId xmlns:a16="http://schemas.microsoft.com/office/drawing/2014/main" id="{4797671D-EE88-75C0-35D4-C7BFB1AAD38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649350" y="2034944"/>
            <a:ext cx="1896110" cy="2242288"/>
          </a:xfrm>
          <a:prstGeom prst="rect">
            <a:avLst/>
          </a:prstGeom>
          <a:noFill/>
          <a:ln>
            <a:noFill/>
          </a:ln>
        </p:spPr>
      </p:pic>
      <p:pic>
        <p:nvPicPr>
          <p:cNvPr id="11" name="Picture 10">
            <a:extLst>
              <a:ext uri="{FF2B5EF4-FFF2-40B4-BE49-F238E27FC236}">
                <a16:creationId xmlns:a16="http://schemas.microsoft.com/office/drawing/2014/main" id="{E3CA9A28-D422-ED9E-2078-E06378384DEA}"/>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903807" y="7303135"/>
            <a:ext cx="507365" cy="582930"/>
          </a:xfrm>
          <a:prstGeom prst="rect">
            <a:avLst/>
          </a:prstGeom>
          <a:noFill/>
          <a:ln>
            <a:noFill/>
          </a:ln>
        </p:spPr>
      </p:pic>
      <p:sp>
        <p:nvSpPr>
          <p:cNvPr id="4" name="Slide Number Placeholder 3">
            <a:extLst>
              <a:ext uri="{FF2B5EF4-FFF2-40B4-BE49-F238E27FC236}">
                <a16:creationId xmlns:a16="http://schemas.microsoft.com/office/drawing/2014/main" id="{F093EE70-8D96-9C85-4359-05E06482D565}"/>
              </a:ext>
            </a:extLst>
          </p:cNvPr>
          <p:cNvSpPr>
            <a:spLocks noGrp="1"/>
          </p:cNvSpPr>
          <p:nvPr>
            <p:ph type="sldNum" sz="quarter" idx="12"/>
          </p:nvPr>
        </p:nvSpPr>
        <p:spPr/>
        <p:txBody>
          <a:bodyPr/>
          <a:lstStyle/>
          <a:p>
            <a:fld id="{8D13C29E-B114-45BE-958A-05401E97D7C7}" type="slidenum">
              <a:rPr lang="en-GB" smtClean="0"/>
              <a:t>10</a:t>
            </a:fld>
            <a:endParaRPr lang="en-GB"/>
          </a:p>
        </p:txBody>
      </p:sp>
    </p:spTree>
    <p:extLst>
      <p:ext uri="{BB962C8B-B14F-4D97-AF65-F5344CB8AC3E}">
        <p14:creationId xmlns:p14="http://schemas.microsoft.com/office/powerpoint/2010/main" val="4000444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91F6742-EF2D-74AB-E1DE-176680173471}"/>
              </a:ext>
            </a:extLst>
          </p:cNvPr>
          <p:cNvPicPr>
            <a:picLocks noChangeAspect="1"/>
          </p:cNvPicPr>
          <p:nvPr/>
        </p:nvPicPr>
        <p:blipFill>
          <a:blip r:embed="rId2"/>
          <a:stretch>
            <a:fillRect/>
          </a:stretch>
        </p:blipFill>
        <p:spPr>
          <a:xfrm>
            <a:off x="324729" y="396516"/>
            <a:ext cx="4127944" cy="5918200"/>
          </a:xfrm>
          <a:prstGeom prst="rect">
            <a:avLst/>
          </a:prstGeom>
        </p:spPr>
      </p:pic>
      <p:sp>
        <p:nvSpPr>
          <p:cNvPr id="7" name="Rectangle 6">
            <a:extLst>
              <a:ext uri="{FF2B5EF4-FFF2-40B4-BE49-F238E27FC236}">
                <a16:creationId xmlns:a16="http://schemas.microsoft.com/office/drawing/2014/main" id="{72257994-BD97-4691-8B89-198A6D2BAB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40600"/>
            <a:ext cx="6858000" cy="25654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2" name="Title 1">
            <a:extLst>
              <a:ext uri="{FF2B5EF4-FFF2-40B4-BE49-F238E27FC236}">
                <a16:creationId xmlns:a16="http://schemas.microsoft.com/office/drawing/2014/main" id="{46226FB2-82F6-5A2A-760B-965A29AA9831}"/>
              </a:ext>
            </a:extLst>
          </p:cNvPr>
          <p:cNvSpPr>
            <a:spLocks noGrp="1"/>
          </p:cNvSpPr>
          <p:nvPr>
            <p:ph type="title"/>
          </p:nvPr>
        </p:nvSpPr>
        <p:spPr>
          <a:xfrm>
            <a:off x="881856" y="6876809"/>
            <a:ext cx="5094288" cy="2078182"/>
          </a:xfrm>
          <a:solidFill>
            <a:srgbClr val="FFFFFF"/>
          </a:solidFill>
          <a:ln w="38100">
            <a:solidFill>
              <a:srgbClr val="404040"/>
            </a:solidFill>
            <a:miter lim="800000"/>
          </a:ln>
        </p:spPr>
        <p:txBody>
          <a:bodyPr vert="horz" lIns="91440" tIns="45720" rIns="91440" bIns="45720" rtlCol="0" anchor="ctr">
            <a:normAutofit/>
          </a:bodyPr>
          <a:lstStyle/>
          <a:p>
            <a:pPr algn="ctr"/>
            <a:r>
              <a:rPr lang="en-US" sz="3300" b="1" dirty="0">
                <a:solidFill>
                  <a:srgbClr val="404040"/>
                </a:solidFill>
                <a:latin typeface="Century Gothic" panose="020B0502020202020204" pitchFamily="34" charset="0"/>
              </a:rPr>
              <a:t>Year 1/2 information: Where is my child’s classroom?</a:t>
            </a:r>
          </a:p>
        </p:txBody>
      </p:sp>
      <p:cxnSp>
        <p:nvCxnSpPr>
          <p:cNvPr id="8" name="Straight Arrow Connector 7">
            <a:extLst>
              <a:ext uri="{FF2B5EF4-FFF2-40B4-BE49-F238E27FC236}">
                <a16:creationId xmlns:a16="http://schemas.microsoft.com/office/drawing/2014/main" id="{CECE5681-0B76-206E-530A-E7769A2C6FB8}"/>
              </a:ext>
            </a:extLst>
          </p:cNvPr>
          <p:cNvCxnSpPr>
            <a:cxnSpLocks/>
          </p:cNvCxnSpPr>
          <p:nvPr/>
        </p:nvCxnSpPr>
        <p:spPr>
          <a:xfrm flipH="1" flipV="1">
            <a:off x="3308922" y="4629705"/>
            <a:ext cx="1467565" cy="69209"/>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9" name="Straight Arrow Connector 8">
            <a:extLst>
              <a:ext uri="{FF2B5EF4-FFF2-40B4-BE49-F238E27FC236}">
                <a16:creationId xmlns:a16="http://schemas.microsoft.com/office/drawing/2014/main" id="{3B4A394A-916C-9152-75E3-DC64B90B32BA}"/>
              </a:ext>
            </a:extLst>
          </p:cNvPr>
          <p:cNvCxnSpPr>
            <a:cxnSpLocks/>
          </p:cNvCxnSpPr>
          <p:nvPr/>
        </p:nvCxnSpPr>
        <p:spPr>
          <a:xfrm flipH="1">
            <a:off x="3289431" y="4243890"/>
            <a:ext cx="1487056" cy="10206"/>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15" name="TextBox 14">
            <a:extLst>
              <a:ext uri="{FF2B5EF4-FFF2-40B4-BE49-F238E27FC236}">
                <a16:creationId xmlns:a16="http://schemas.microsoft.com/office/drawing/2014/main" id="{8BF5F4A8-E6CD-2817-2FE5-D9FA6BE0A020}"/>
              </a:ext>
            </a:extLst>
          </p:cNvPr>
          <p:cNvSpPr txBox="1"/>
          <p:nvPr/>
        </p:nvSpPr>
        <p:spPr>
          <a:xfrm>
            <a:off x="4537468" y="3992143"/>
            <a:ext cx="2258290" cy="369332"/>
          </a:xfrm>
          <a:prstGeom prst="rect">
            <a:avLst/>
          </a:prstGeom>
          <a:noFill/>
        </p:spPr>
        <p:txBody>
          <a:bodyPr wrap="square" rtlCol="0">
            <a:spAutoFit/>
          </a:bodyPr>
          <a:lstStyle/>
          <a:p>
            <a:pPr algn="ctr"/>
            <a:r>
              <a:rPr lang="en-GB" dirty="0">
                <a:latin typeface="Century Gothic" panose="020B0502020202020204" pitchFamily="34" charset="0"/>
              </a:rPr>
              <a:t>Mrs H Ray 1/2R</a:t>
            </a:r>
          </a:p>
        </p:txBody>
      </p:sp>
      <p:sp>
        <p:nvSpPr>
          <p:cNvPr id="17" name="TextBox 16">
            <a:extLst>
              <a:ext uri="{FF2B5EF4-FFF2-40B4-BE49-F238E27FC236}">
                <a16:creationId xmlns:a16="http://schemas.microsoft.com/office/drawing/2014/main" id="{121EC962-5280-4E0C-B9C3-3728056EC0BD}"/>
              </a:ext>
            </a:extLst>
          </p:cNvPr>
          <p:cNvSpPr txBox="1"/>
          <p:nvPr/>
        </p:nvSpPr>
        <p:spPr>
          <a:xfrm>
            <a:off x="4599709" y="4426986"/>
            <a:ext cx="2258291" cy="369332"/>
          </a:xfrm>
          <a:prstGeom prst="rect">
            <a:avLst/>
          </a:prstGeom>
          <a:noFill/>
        </p:spPr>
        <p:txBody>
          <a:bodyPr wrap="square" rtlCol="0">
            <a:spAutoFit/>
          </a:bodyPr>
          <a:lstStyle/>
          <a:p>
            <a:pPr algn="ctr"/>
            <a:r>
              <a:rPr lang="en-GB" dirty="0">
                <a:latin typeface="Century Gothic" panose="020B0502020202020204" pitchFamily="34" charset="0"/>
              </a:rPr>
              <a:t>Mr J Cockerill 2C</a:t>
            </a:r>
          </a:p>
        </p:txBody>
      </p:sp>
      <p:cxnSp>
        <p:nvCxnSpPr>
          <p:cNvPr id="18" name="Straight Arrow Connector 17">
            <a:extLst>
              <a:ext uri="{FF2B5EF4-FFF2-40B4-BE49-F238E27FC236}">
                <a16:creationId xmlns:a16="http://schemas.microsoft.com/office/drawing/2014/main" id="{CEC40F8F-2FE2-2182-AD54-43CD147A368B}"/>
              </a:ext>
            </a:extLst>
          </p:cNvPr>
          <p:cNvCxnSpPr>
            <a:cxnSpLocks/>
          </p:cNvCxnSpPr>
          <p:nvPr/>
        </p:nvCxnSpPr>
        <p:spPr>
          <a:xfrm flipH="1">
            <a:off x="3365467" y="3826146"/>
            <a:ext cx="1286944" cy="5101"/>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3" name="TextBox 2">
            <a:extLst>
              <a:ext uri="{FF2B5EF4-FFF2-40B4-BE49-F238E27FC236}">
                <a16:creationId xmlns:a16="http://schemas.microsoft.com/office/drawing/2014/main" id="{93BA3BE2-027C-12C8-68B3-42F2EFCB022A}"/>
              </a:ext>
            </a:extLst>
          </p:cNvPr>
          <p:cNvSpPr txBox="1"/>
          <p:nvPr/>
        </p:nvSpPr>
        <p:spPr>
          <a:xfrm>
            <a:off x="4537468" y="257011"/>
            <a:ext cx="2225102" cy="278537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250" dirty="0">
                <a:latin typeface="Century Gothic" panose="020B0502020202020204" pitchFamily="34" charset="0"/>
              </a:rPr>
              <a:t>Children can enter the school via any of the external doors and make their way to their classroom.  We understand occasionally parents need to accompany their child to the classroom however we will be encouraging children to build independence and make their own way to class from the external doors. </a:t>
            </a:r>
          </a:p>
        </p:txBody>
      </p:sp>
      <p:sp>
        <p:nvSpPr>
          <p:cNvPr id="11" name="TextBox 10">
            <a:extLst>
              <a:ext uri="{FF2B5EF4-FFF2-40B4-BE49-F238E27FC236}">
                <a16:creationId xmlns:a16="http://schemas.microsoft.com/office/drawing/2014/main" id="{9A300A55-6914-2CBE-B193-D0A066F47F2A}"/>
              </a:ext>
            </a:extLst>
          </p:cNvPr>
          <p:cNvSpPr txBox="1"/>
          <p:nvPr/>
        </p:nvSpPr>
        <p:spPr>
          <a:xfrm>
            <a:off x="4489851" y="5356188"/>
            <a:ext cx="2301271" cy="143885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250" dirty="0">
                <a:latin typeface="Century Gothic" panose="020B0502020202020204" pitchFamily="34" charset="0"/>
              </a:rPr>
              <a:t>Children will exit with their teacher at the end of the day.  Lunch box trolleys will be on the slabbed area.  Please avoid standing in the slabbed area at the end of the day.</a:t>
            </a:r>
          </a:p>
        </p:txBody>
      </p:sp>
      <p:cxnSp>
        <p:nvCxnSpPr>
          <p:cNvPr id="12" name="Straight Arrow Connector 11">
            <a:extLst>
              <a:ext uri="{FF2B5EF4-FFF2-40B4-BE49-F238E27FC236}">
                <a16:creationId xmlns:a16="http://schemas.microsoft.com/office/drawing/2014/main" id="{239CE1EF-88F7-11E3-05E1-5193F8D700C3}"/>
              </a:ext>
            </a:extLst>
          </p:cNvPr>
          <p:cNvCxnSpPr>
            <a:cxnSpLocks/>
          </p:cNvCxnSpPr>
          <p:nvPr/>
        </p:nvCxnSpPr>
        <p:spPr>
          <a:xfrm flipH="1" flipV="1">
            <a:off x="3043646" y="5385924"/>
            <a:ext cx="1608765" cy="902911"/>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6" name="Straight Arrow Connector 5">
            <a:extLst>
              <a:ext uri="{FF2B5EF4-FFF2-40B4-BE49-F238E27FC236}">
                <a16:creationId xmlns:a16="http://schemas.microsoft.com/office/drawing/2014/main" id="{064895B2-B008-620E-C7CF-DD0094E576D9}"/>
              </a:ext>
            </a:extLst>
          </p:cNvPr>
          <p:cNvCxnSpPr>
            <a:cxnSpLocks/>
          </p:cNvCxnSpPr>
          <p:nvPr/>
        </p:nvCxnSpPr>
        <p:spPr>
          <a:xfrm flipH="1" flipV="1">
            <a:off x="3429000" y="4893619"/>
            <a:ext cx="1294554" cy="156113"/>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13" name="TextBox 12">
            <a:extLst>
              <a:ext uri="{FF2B5EF4-FFF2-40B4-BE49-F238E27FC236}">
                <a16:creationId xmlns:a16="http://schemas.microsoft.com/office/drawing/2014/main" id="{5B7EF2C5-5C12-148A-D460-15FACC98B436}"/>
              </a:ext>
            </a:extLst>
          </p:cNvPr>
          <p:cNvSpPr txBox="1"/>
          <p:nvPr/>
        </p:nvSpPr>
        <p:spPr>
          <a:xfrm>
            <a:off x="4480560" y="3211769"/>
            <a:ext cx="2377440" cy="369332"/>
          </a:xfrm>
          <a:prstGeom prst="rect">
            <a:avLst/>
          </a:prstGeom>
          <a:noFill/>
        </p:spPr>
        <p:txBody>
          <a:bodyPr wrap="square" rtlCol="0">
            <a:spAutoFit/>
          </a:bodyPr>
          <a:lstStyle/>
          <a:p>
            <a:pPr algn="ctr"/>
            <a:r>
              <a:rPr lang="en-GB" dirty="0">
                <a:latin typeface="Century Gothic" panose="020B0502020202020204" pitchFamily="34" charset="0"/>
              </a:rPr>
              <a:t>Mr G Rhodes 1/2GR</a:t>
            </a:r>
            <a:endParaRPr lang="en-GB" dirty="0">
              <a:latin typeface="CCW Precursive 1" panose="03050602040000000000" pitchFamily="66" charset="0"/>
            </a:endParaRPr>
          </a:p>
        </p:txBody>
      </p:sp>
      <p:cxnSp>
        <p:nvCxnSpPr>
          <p:cNvPr id="25" name="Straight Arrow Connector 24">
            <a:extLst>
              <a:ext uri="{FF2B5EF4-FFF2-40B4-BE49-F238E27FC236}">
                <a16:creationId xmlns:a16="http://schemas.microsoft.com/office/drawing/2014/main" id="{36DEEAB9-2921-160E-AD16-58EB46702AEE}"/>
              </a:ext>
            </a:extLst>
          </p:cNvPr>
          <p:cNvCxnSpPr>
            <a:cxnSpLocks/>
          </p:cNvCxnSpPr>
          <p:nvPr/>
        </p:nvCxnSpPr>
        <p:spPr>
          <a:xfrm flipH="1">
            <a:off x="3312766" y="3455554"/>
            <a:ext cx="1286944" cy="5101"/>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26" name="TextBox 25">
            <a:extLst>
              <a:ext uri="{FF2B5EF4-FFF2-40B4-BE49-F238E27FC236}">
                <a16:creationId xmlns:a16="http://schemas.microsoft.com/office/drawing/2014/main" id="{064FF041-30B2-4D1A-2804-0B36D1F14D64}"/>
              </a:ext>
            </a:extLst>
          </p:cNvPr>
          <p:cNvSpPr txBox="1"/>
          <p:nvPr/>
        </p:nvSpPr>
        <p:spPr>
          <a:xfrm>
            <a:off x="4599709" y="4827910"/>
            <a:ext cx="2377440" cy="369332"/>
          </a:xfrm>
          <a:prstGeom prst="rect">
            <a:avLst/>
          </a:prstGeom>
          <a:noFill/>
        </p:spPr>
        <p:txBody>
          <a:bodyPr wrap="square" rtlCol="0">
            <a:spAutoFit/>
          </a:bodyPr>
          <a:lstStyle/>
          <a:p>
            <a:pPr algn="ctr"/>
            <a:r>
              <a:rPr lang="en-GB" dirty="0">
                <a:latin typeface="Century Gothic" panose="020B0502020202020204" pitchFamily="34" charset="0"/>
              </a:rPr>
              <a:t>Mrs J Challis 1/2JC</a:t>
            </a:r>
            <a:endParaRPr lang="en-GB" dirty="0">
              <a:latin typeface="CCW Precursive 1" panose="03050602040000000000" pitchFamily="66" charset="0"/>
            </a:endParaRPr>
          </a:p>
        </p:txBody>
      </p:sp>
      <p:sp>
        <p:nvSpPr>
          <p:cNvPr id="4" name="TextBox 3">
            <a:extLst>
              <a:ext uri="{FF2B5EF4-FFF2-40B4-BE49-F238E27FC236}">
                <a16:creationId xmlns:a16="http://schemas.microsoft.com/office/drawing/2014/main" id="{A23BB56A-61D4-D2D6-65F4-576262F3AE3A}"/>
              </a:ext>
            </a:extLst>
          </p:cNvPr>
          <p:cNvSpPr txBox="1"/>
          <p:nvPr/>
        </p:nvSpPr>
        <p:spPr>
          <a:xfrm>
            <a:off x="4557122" y="3596251"/>
            <a:ext cx="2258290" cy="369332"/>
          </a:xfrm>
          <a:prstGeom prst="rect">
            <a:avLst/>
          </a:prstGeom>
          <a:noFill/>
        </p:spPr>
        <p:txBody>
          <a:bodyPr wrap="square" rtlCol="0">
            <a:spAutoFit/>
          </a:bodyPr>
          <a:lstStyle/>
          <a:p>
            <a:pPr algn="ctr"/>
            <a:r>
              <a:rPr lang="en-GB" dirty="0">
                <a:latin typeface="Century Gothic" panose="020B0502020202020204" pitchFamily="34" charset="0"/>
              </a:rPr>
              <a:t>Mrs N Wade 1/2W</a:t>
            </a:r>
            <a:endParaRPr lang="en-GB" dirty="0">
              <a:latin typeface="CCW Precursive 1" panose="03050602040000000000" pitchFamily="66" charset="0"/>
            </a:endParaRPr>
          </a:p>
        </p:txBody>
      </p:sp>
      <p:sp>
        <p:nvSpPr>
          <p:cNvPr id="10" name="Slide Number Placeholder 9">
            <a:extLst>
              <a:ext uri="{FF2B5EF4-FFF2-40B4-BE49-F238E27FC236}">
                <a16:creationId xmlns:a16="http://schemas.microsoft.com/office/drawing/2014/main" id="{6F0386E0-DE1B-094B-613D-3EDD47A509B7}"/>
              </a:ext>
            </a:extLst>
          </p:cNvPr>
          <p:cNvSpPr>
            <a:spLocks noGrp="1"/>
          </p:cNvSpPr>
          <p:nvPr>
            <p:ph type="sldNum" sz="quarter" idx="12"/>
          </p:nvPr>
        </p:nvSpPr>
        <p:spPr/>
        <p:txBody>
          <a:bodyPr/>
          <a:lstStyle/>
          <a:p>
            <a:fld id="{8D13C29E-B114-45BE-958A-05401E97D7C7}" type="slidenum">
              <a:rPr lang="en-GB" smtClean="0"/>
              <a:t>11</a:t>
            </a:fld>
            <a:endParaRPr lang="en-GB"/>
          </a:p>
        </p:txBody>
      </p:sp>
    </p:spTree>
    <p:extLst>
      <p:ext uri="{BB962C8B-B14F-4D97-AF65-F5344CB8AC3E}">
        <p14:creationId xmlns:p14="http://schemas.microsoft.com/office/powerpoint/2010/main" val="31385841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263154-628B-4D0F-6698-48E5A60903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E1B1FC-B6B3-8136-70E0-3200715A2DA7}"/>
              </a:ext>
            </a:extLst>
          </p:cNvPr>
          <p:cNvSpPr>
            <a:spLocks noGrp="1"/>
          </p:cNvSpPr>
          <p:nvPr>
            <p:ph type="title"/>
          </p:nvPr>
        </p:nvSpPr>
        <p:spPr>
          <a:xfrm>
            <a:off x="104504" y="7915294"/>
            <a:ext cx="6583680" cy="1698239"/>
          </a:xfrm>
          <a:solidFill>
            <a:srgbClr val="FFFFFF"/>
          </a:solidFill>
          <a:ln w="38100">
            <a:solidFill>
              <a:srgbClr val="404040"/>
            </a:solidFill>
            <a:miter lim="800000"/>
          </a:ln>
        </p:spPr>
        <p:txBody>
          <a:bodyPr vert="horz" lIns="91440" tIns="45720" rIns="91440" bIns="45720" rtlCol="0" anchor="ctr">
            <a:normAutofit/>
          </a:bodyPr>
          <a:lstStyle/>
          <a:p>
            <a:pPr algn="ctr"/>
            <a:r>
              <a:rPr lang="en-US" sz="2400" b="1" dirty="0">
                <a:solidFill>
                  <a:srgbClr val="404040"/>
                </a:solidFill>
                <a:latin typeface="Century Gothic" panose="020B0502020202020204" pitchFamily="34" charset="0"/>
              </a:rPr>
              <a:t>Where will I need to collect my child from at home time?</a:t>
            </a:r>
            <a:br>
              <a:rPr lang="en-US" sz="2400" b="1" dirty="0">
                <a:solidFill>
                  <a:srgbClr val="404040"/>
                </a:solidFill>
                <a:latin typeface="Century Gothic" panose="020B0502020202020204" pitchFamily="34" charset="0"/>
              </a:rPr>
            </a:br>
            <a:br>
              <a:rPr lang="en-US" sz="2400" b="1" dirty="0">
                <a:solidFill>
                  <a:srgbClr val="404040"/>
                </a:solidFill>
                <a:latin typeface="Century Gothic" panose="020B0502020202020204" pitchFamily="34" charset="0"/>
              </a:rPr>
            </a:br>
            <a:r>
              <a:rPr lang="en-US" sz="2400" b="1" dirty="0">
                <a:solidFill>
                  <a:srgbClr val="404040"/>
                </a:solidFill>
                <a:latin typeface="Century Gothic" panose="020B0502020202020204" pitchFamily="34" charset="0"/>
              </a:rPr>
              <a:t>Where will the lunchbox trolleys be?</a:t>
            </a:r>
          </a:p>
        </p:txBody>
      </p:sp>
      <p:sp>
        <p:nvSpPr>
          <p:cNvPr id="12" name="TextBox 11">
            <a:extLst>
              <a:ext uri="{FF2B5EF4-FFF2-40B4-BE49-F238E27FC236}">
                <a16:creationId xmlns:a16="http://schemas.microsoft.com/office/drawing/2014/main" id="{7456B3BF-8A32-B3D8-37DF-5CB7F5B00F12}"/>
              </a:ext>
            </a:extLst>
          </p:cNvPr>
          <p:cNvSpPr txBox="1"/>
          <p:nvPr/>
        </p:nvSpPr>
        <p:spPr>
          <a:xfrm>
            <a:off x="4178048" y="1377133"/>
            <a:ext cx="2612572" cy="286232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b="1" dirty="0">
                <a:latin typeface="Century Gothic" panose="020B0502020202020204" pitchFamily="34" charset="0"/>
              </a:rPr>
              <a:t>Children will exit with their teacher at the end of the day and stand in this order along the building on the playground– please collect from this area.</a:t>
            </a:r>
          </a:p>
        </p:txBody>
      </p:sp>
      <p:pic>
        <p:nvPicPr>
          <p:cNvPr id="4" name="Picture 3">
            <a:extLst>
              <a:ext uri="{FF2B5EF4-FFF2-40B4-BE49-F238E27FC236}">
                <a16:creationId xmlns:a16="http://schemas.microsoft.com/office/drawing/2014/main" id="{AEC2FC4E-2C58-B31D-3DB8-07DA6F5BF97B}"/>
              </a:ext>
            </a:extLst>
          </p:cNvPr>
          <p:cNvPicPr>
            <a:picLocks noChangeAspect="1"/>
          </p:cNvPicPr>
          <p:nvPr/>
        </p:nvPicPr>
        <p:blipFill>
          <a:blip r:embed="rId2"/>
          <a:stretch>
            <a:fillRect/>
          </a:stretch>
        </p:blipFill>
        <p:spPr>
          <a:xfrm>
            <a:off x="1194250" y="1673643"/>
            <a:ext cx="2907215" cy="6031528"/>
          </a:xfrm>
          <a:prstGeom prst="rect">
            <a:avLst/>
          </a:prstGeom>
        </p:spPr>
      </p:pic>
      <p:sp>
        <p:nvSpPr>
          <p:cNvPr id="10" name="TextBox 9">
            <a:extLst>
              <a:ext uri="{FF2B5EF4-FFF2-40B4-BE49-F238E27FC236}">
                <a16:creationId xmlns:a16="http://schemas.microsoft.com/office/drawing/2014/main" id="{7D108D41-BB3E-D5C9-7662-BCE03B5040F4}"/>
              </a:ext>
            </a:extLst>
          </p:cNvPr>
          <p:cNvSpPr txBox="1"/>
          <p:nvPr/>
        </p:nvSpPr>
        <p:spPr>
          <a:xfrm>
            <a:off x="104504" y="6439253"/>
            <a:ext cx="1575076" cy="923330"/>
          </a:xfrm>
          <a:prstGeom prst="rect">
            <a:avLst/>
          </a:prstGeom>
          <a:solidFill>
            <a:schemeClr val="bg1">
              <a:lumMod val="75000"/>
            </a:schemeClr>
          </a:solidFill>
        </p:spPr>
        <p:txBody>
          <a:bodyPr wrap="square" rtlCol="0">
            <a:spAutoFit/>
          </a:bodyPr>
          <a:lstStyle/>
          <a:p>
            <a:pPr algn="ctr"/>
            <a:r>
              <a:rPr lang="en-GB" b="1" dirty="0">
                <a:solidFill>
                  <a:srgbClr val="FF0000"/>
                </a:solidFill>
              </a:rPr>
              <a:t>LUNCHBOX TROLLEYS </a:t>
            </a:r>
          </a:p>
          <a:p>
            <a:pPr algn="ctr"/>
            <a:r>
              <a:rPr lang="en-GB" b="1" dirty="0">
                <a:solidFill>
                  <a:srgbClr val="FF0000"/>
                </a:solidFill>
              </a:rPr>
              <a:t>Year 1/2</a:t>
            </a:r>
          </a:p>
        </p:txBody>
      </p:sp>
      <p:cxnSp>
        <p:nvCxnSpPr>
          <p:cNvPr id="14" name="Straight Connector 13">
            <a:extLst>
              <a:ext uri="{FF2B5EF4-FFF2-40B4-BE49-F238E27FC236}">
                <a16:creationId xmlns:a16="http://schemas.microsoft.com/office/drawing/2014/main" id="{9598463F-D592-59F4-3740-2A21225D4AF9}"/>
              </a:ext>
            </a:extLst>
          </p:cNvPr>
          <p:cNvCxnSpPr>
            <a:cxnSpLocks/>
          </p:cNvCxnSpPr>
          <p:nvPr/>
        </p:nvCxnSpPr>
        <p:spPr>
          <a:xfrm>
            <a:off x="4297408" y="4146543"/>
            <a:ext cx="0" cy="1897818"/>
          </a:xfrm>
          <a:prstGeom prst="line">
            <a:avLst/>
          </a:prstGeom>
        </p:spPr>
        <p:style>
          <a:lnRef idx="3">
            <a:schemeClr val="accent2"/>
          </a:lnRef>
          <a:fillRef idx="0">
            <a:schemeClr val="accent2"/>
          </a:fillRef>
          <a:effectRef idx="2">
            <a:schemeClr val="accent2"/>
          </a:effectRef>
          <a:fontRef idx="minor">
            <a:schemeClr val="tx1"/>
          </a:fontRef>
        </p:style>
      </p:cxnSp>
      <p:cxnSp>
        <p:nvCxnSpPr>
          <p:cNvPr id="26" name="Straight Arrow Connector 25">
            <a:extLst>
              <a:ext uri="{FF2B5EF4-FFF2-40B4-BE49-F238E27FC236}">
                <a16:creationId xmlns:a16="http://schemas.microsoft.com/office/drawing/2014/main" id="{3E82EF22-CC36-0210-BFCA-F9F3DBD38C19}"/>
              </a:ext>
            </a:extLst>
          </p:cNvPr>
          <p:cNvCxnSpPr>
            <a:cxnSpLocks/>
          </p:cNvCxnSpPr>
          <p:nvPr/>
        </p:nvCxnSpPr>
        <p:spPr>
          <a:xfrm flipH="1" flipV="1">
            <a:off x="2091098" y="5024312"/>
            <a:ext cx="2205413" cy="1843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5" name="TextBox 4">
            <a:extLst>
              <a:ext uri="{FF2B5EF4-FFF2-40B4-BE49-F238E27FC236}">
                <a16:creationId xmlns:a16="http://schemas.microsoft.com/office/drawing/2014/main" id="{934B2B9A-0483-D046-5E34-0CB6DB80BC22}"/>
              </a:ext>
            </a:extLst>
          </p:cNvPr>
          <p:cNvSpPr txBox="1"/>
          <p:nvPr/>
        </p:nvSpPr>
        <p:spPr>
          <a:xfrm>
            <a:off x="4245428" y="4260082"/>
            <a:ext cx="2377440" cy="369332"/>
          </a:xfrm>
          <a:prstGeom prst="rect">
            <a:avLst/>
          </a:prstGeom>
          <a:noFill/>
        </p:spPr>
        <p:txBody>
          <a:bodyPr wrap="square" rtlCol="0">
            <a:spAutoFit/>
          </a:bodyPr>
          <a:lstStyle/>
          <a:p>
            <a:pPr algn="ctr"/>
            <a:r>
              <a:rPr lang="en-GB" dirty="0">
                <a:latin typeface="Century Gothic" panose="020B0502020202020204" pitchFamily="34" charset="0"/>
              </a:rPr>
              <a:t>Mrs J Challis 1/2JC</a:t>
            </a:r>
            <a:endParaRPr lang="en-GB" dirty="0">
              <a:latin typeface="CCW Precursive 1" panose="03050602040000000000" pitchFamily="66" charset="0"/>
            </a:endParaRPr>
          </a:p>
        </p:txBody>
      </p:sp>
      <p:sp>
        <p:nvSpPr>
          <p:cNvPr id="7" name="TextBox 6">
            <a:extLst>
              <a:ext uri="{FF2B5EF4-FFF2-40B4-BE49-F238E27FC236}">
                <a16:creationId xmlns:a16="http://schemas.microsoft.com/office/drawing/2014/main" id="{62B0C22F-040B-4926-12CC-E05487975144}"/>
              </a:ext>
            </a:extLst>
          </p:cNvPr>
          <p:cNvSpPr txBox="1"/>
          <p:nvPr/>
        </p:nvSpPr>
        <p:spPr>
          <a:xfrm>
            <a:off x="4245428" y="4626933"/>
            <a:ext cx="2258291" cy="369332"/>
          </a:xfrm>
          <a:prstGeom prst="rect">
            <a:avLst/>
          </a:prstGeom>
          <a:noFill/>
        </p:spPr>
        <p:txBody>
          <a:bodyPr wrap="square" rtlCol="0">
            <a:spAutoFit/>
          </a:bodyPr>
          <a:lstStyle/>
          <a:p>
            <a:pPr algn="ctr"/>
            <a:r>
              <a:rPr lang="en-GB" dirty="0">
                <a:latin typeface="Century Gothic" panose="020B0502020202020204" pitchFamily="34" charset="0"/>
              </a:rPr>
              <a:t>Mr J Cockerill 2C</a:t>
            </a:r>
          </a:p>
        </p:txBody>
      </p:sp>
      <p:sp>
        <p:nvSpPr>
          <p:cNvPr id="8" name="TextBox 7">
            <a:extLst>
              <a:ext uri="{FF2B5EF4-FFF2-40B4-BE49-F238E27FC236}">
                <a16:creationId xmlns:a16="http://schemas.microsoft.com/office/drawing/2014/main" id="{9FB94730-A861-5B36-2A7A-AA0D4732DA72}"/>
              </a:ext>
            </a:extLst>
          </p:cNvPr>
          <p:cNvSpPr txBox="1"/>
          <p:nvPr/>
        </p:nvSpPr>
        <p:spPr>
          <a:xfrm>
            <a:off x="4103259" y="4980721"/>
            <a:ext cx="2258290" cy="369332"/>
          </a:xfrm>
          <a:prstGeom prst="rect">
            <a:avLst/>
          </a:prstGeom>
          <a:noFill/>
        </p:spPr>
        <p:txBody>
          <a:bodyPr wrap="square" rtlCol="0">
            <a:spAutoFit/>
          </a:bodyPr>
          <a:lstStyle/>
          <a:p>
            <a:pPr algn="ctr"/>
            <a:r>
              <a:rPr lang="en-GB" dirty="0">
                <a:latin typeface="Century Gothic" panose="020B0502020202020204" pitchFamily="34" charset="0"/>
              </a:rPr>
              <a:t>Mrs H Ray 1/2R</a:t>
            </a:r>
          </a:p>
        </p:txBody>
      </p:sp>
      <p:sp>
        <p:nvSpPr>
          <p:cNvPr id="9" name="TextBox 8">
            <a:extLst>
              <a:ext uri="{FF2B5EF4-FFF2-40B4-BE49-F238E27FC236}">
                <a16:creationId xmlns:a16="http://schemas.microsoft.com/office/drawing/2014/main" id="{CF1CF8F4-3D3E-6658-BBCC-D4E61B657059}"/>
              </a:ext>
            </a:extLst>
          </p:cNvPr>
          <p:cNvSpPr txBox="1"/>
          <p:nvPr/>
        </p:nvSpPr>
        <p:spPr>
          <a:xfrm>
            <a:off x="4245428" y="5364310"/>
            <a:ext cx="2258290" cy="369332"/>
          </a:xfrm>
          <a:prstGeom prst="rect">
            <a:avLst/>
          </a:prstGeom>
          <a:noFill/>
        </p:spPr>
        <p:txBody>
          <a:bodyPr wrap="square" rtlCol="0">
            <a:spAutoFit/>
          </a:bodyPr>
          <a:lstStyle/>
          <a:p>
            <a:pPr algn="ctr"/>
            <a:r>
              <a:rPr lang="en-GB" dirty="0">
                <a:latin typeface="Century Gothic" panose="020B0502020202020204" pitchFamily="34" charset="0"/>
              </a:rPr>
              <a:t>Mrs N Wade 1/2W</a:t>
            </a:r>
            <a:endParaRPr lang="en-GB" dirty="0">
              <a:latin typeface="CCW Precursive 1" panose="03050602040000000000" pitchFamily="66" charset="0"/>
            </a:endParaRPr>
          </a:p>
        </p:txBody>
      </p:sp>
      <p:sp>
        <p:nvSpPr>
          <p:cNvPr id="11" name="TextBox 10">
            <a:extLst>
              <a:ext uri="{FF2B5EF4-FFF2-40B4-BE49-F238E27FC236}">
                <a16:creationId xmlns:a16="http://schemas.microsoft.com/office/drawing/2014/main" id="{A4D585E1-5D1E-5A73-0130-1D66A34DCCA8}"/>
              </a:ext>
            </a:extLst>
          </p:cNvPr>
          <p:cNvSpPr txBox="1"/>
          <p:nvPr/>
        </p:nvSpPr>
        <p:spPr>
          <a:xfrm>
            <a:off x="4295614" y="5675029"/>
            <a:ext cx="2377440" cy="369332"/>
          </a:xfrm>
          <a:prstGeom prst="rect">
            <a:avLst/>
          </a:prstGeom>
          <a:noFill/>
        </p:spPr>
        <p:txBody>
          <a:bodyPr wrap="square" rtlCol="0">
            <a:spAutoFit/>
          </a:bodyPr>
          <a:lstStyle/>
          <a:p>
            <a:pPr algn="ctr"/>
            <a:r>
              <a:rPr lang="en-GB" dirty="0">
                <a:latin typeface="Century Gothic" panose="020B0502020202020204" pitchFamily="34" charset="0"/>
              </a:rPr>
              <a:t>Mr G Rhodes 1/2GR</a:t>
            </a:r>
            <a:endParaRPr lang="en-GB" dirty="0">
              <a:latin typeface="CCW Precursive 1" panose="03050602040000000000" pitchFamily="66" charset="0"/>
            </a:endParaRPr>
          </a:p>
        </p:txBody>
      </p:sp>
      <p:cxnSp>
        <p:nvCxnSpPr>
          <p:cNvPr id="6" name="Straight Arrow Connector 5">
            <a:extLst>
              <a:ext uri="{FF2B5EF4-FFF2-40B4-BE49-F238E27FC236}">
                <a16:creationId xmlns:a16="http://schemas.microsoft.com/office/drawing/2014/main" id="{093E570F-B36F-EB0D-36EE-6AAAEED566E9}"/>
              </a:ext>
            </a:extLst>
          </p:cNvPr>
          <p:cNvCxnSpPr>
            <a:cxnSpLocks/>
          </p:cNvCxnSpPr>
          <p:nvPr/>
        </p:nvCxnSpPr>
        <p:spPr>
          <a:xfrm flipV="1">
            <a:off x="1538221" y="6249725"/>
            <a:ext cx="59991" cy="858672"/>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
        <p:nvSpPr>
          <p:cNvPr id="21" name="Slide Number Placeholder 20">
            <a:extLst>
              <a:ext uri="{FF2B5EF4-FFF2-40B4-BE49-F238E27FC236}">
                <a16:creationId xmlns:a16="http://schemas.microsoft.com/office/drawing/2014/main" id="{FAADC1A8-1358-4EF6-1B4B-C0CF885B3FC4}"/>
              </a:ext>
            </a:extLst>
          </p:cNvPr>
          <p:cNvSpPr>
            <a:spLocks noGrp="1"/>
          </p:cNvSpPr>
          <p:nvPr>
            <p:ph type="sldNum" sz="quarter" idx="12"/>
          </p:nvPr>
        </p:nvSpPr>
        <p:spPr/>
        <p:txBody>
          <a:bodyPr/>
          <a:lstStyle/>
          <a:p>
            <a:fld id="{8D13C29E-B114-45BE-958A-05401E97D7C7}" type="slidenum">
              <a:rPr lang="en-GB" smtClean="0"/>
              <a:t>12</a:t>
            </a:fld>
            <a:endParaRPr lang="en-GB"/>
          </a:p>
        </p:txBody>
      </p:sp>
    </p:spTree>
    <p:extLst>
      <p:ext uri="{BB962C8B-B14F-4D97-AF65-F5344CB8AC3E}">
        <p14:creationId xmlns:p14="http://schemas.microsoft.com/office/powerpoint/2010/main" val="1150578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CE11E-2035-BF92-8740-381CFA379E29}"/>
              </a:ext>
            </a:extLst>
          </p:cNvPr>
          <p:cNvSpPr>
            <a:spLocks noGrp="1"/>
          </p:cNvSpPr>
          <p:nvPr>
            <p:ph type="title"/>
          </p:nvPr>
        </p:nvSpPr>
        <p:spPr>
          <a:xfrm>
            <a:off x="204680" y="155915"/>
            <a:ext cx="6445502" cy="495249"/>
          </a:xfrm>
        </p:spPr>
        <p:txBody>
          <a:bodyPr>
            <a:normAutofit/>
          </a:bodyPr>
          <a:lstStyle/>
          <a:p>
            <a:pPr algn="ctr"/>
            <a:r>
              <a:rPr lang="en-GB" sz="2200" b="1" dirty="0">
                <a:latin typeface="Century Gothic" panose="020B0502020202020204" pitchFamily="34" charset="0"/>
              </a:rPr>
              <a:t>Questions and Answers for Year 1 &amp; 2</a:t>
            </a:r>
          </a:p>
        </p:txBody>
      </p:sp>
      <p:sp>
        <p:nvSpPr>
          <p:cNvPr id="3" name="Text Placeholder 2">
            <a:extLst>
              <a:ext uri="{FF2B5EF4-FFF2-40B4-BE49-F238E27FC236}">
                <a16:creationId xmlns:a16="http://schemas.microsoft.com/office/drawing/2014/main" id="{067E59F5-C3C2-3FE5-FE38-16C932DFAA0F}"/>
              </a:ext>
            </a:extLst>
          </p:cNvPr>
          <p:cNvSpPr>
            <a:spLocks noGrp="1"/>
          </p:cNvSpPr>
          <p:nvPr>
            <p:ph type="body" idx="1"/>
          </p:nvPr>
        </p:nvSpPr>
        <p:spPr>
          <a:xfrm>
            <a:off x="204680" y="924139"/>
            <a:ext cx="6445502" cy="8880762"/>
          </a:xfrm>
        </p:spPr>
        <p:txBody>
          <a:bodyPr>
            <a:noAutofit/>
          </a:bodyPr>
          <a:lstStyle/>
          <a:p>
            <a:pPr algn="just">
              <a:lnSpc>
                <a:spcPct val="100000"/>
              </a:lnSpc>
            </a:pPr>
            <a:r>
              <a:rPr lang="en-GB" sz="1300" b="1" dirty="0">
                <a:solidFill>
                  <a:schemeClr val="tx1"/>
                </a:solidFill>
                <a:latin typeface="Century Gothic" panose="020B0502020202020204" pitchFamily="34" charset="0"/>
              </a:rPr>
              <a:t>Does my child need a PE bag in Year one/Two?</a:t>
            </a:r>
            <a:r>
              <a:rPr lang="en-GB" sz="1300" dirty="0">
                <a:solidFill>
                  <a:schemeClr val="tx1"/>
                </a:solidFill>
                <a:latin typeface="Century Gothic" panose="020B0502020202020204" pitchFamily="34" charset="0"/>
              </a:rPr>
              <a:t> </a:t>
            </a:r>
          </a:p>
          <a:p>
            <a:pPr algn="just">
              <a:lnSpc>
                <a:spcPct val="100000"/>
              </a:lnSpc>
            </a:pPr>
            <a:r>
              <a:rPr lang="en-GB" sz="1300" dirty="0">
                <a:solidFill>
                  <a:schemeClr val="tx1"/>
                </a:solidFill>
                <a:latin typeface="Century Gothic" panose="020B0502020202020204" pitchFamily="34" charset="0"/>
              </a:rPr>
              <a:t>No, children will arrive at school in their PE kit on their assigned PE days, these days will change over the year so please keep an eye on Class Dojo and MCAS app for changes.</a:t>
            </a:r>
            <a:endParaRPr lang="en-GB" sz="1300" dirty="0">
              <a:solidFill>
                <a:schemeClr val="tx1"/>
              </a:solidFill>
              <a:highlight>
                <a:srgbClr val="FFFF00"/>
              </a:highlight>
              <a:latin typeface="Century Gothic" panose="020B0502020202020204" pitchFamily="34" charset="0"/>
            </a:endParaRPr>
          </a:p>
          <a:p>
            <a:pPr algn="just">
              <a:lnSpc>
                <a:spcPct val="100000"/>
              </a:lnSpc>
            </a:pPr>
            <a:r>
              <a:rPr lang="en-GB" sz="1300" b="1" dirty="0">
                <a:solidFill>
                  <a:schemeClr val="tx1"/>
                </a:solidFill>
                <a:latin typeface="Century Gothic" panose="020B0502020202020204" pitchFamily="34" charset="0"/>
              </a:rPr>
              <a:t>Will my child have a coat peg in Year One/Two? </a:t>
            </a:r>
          </a:p>
          <a:p>
            <a:pPr algn="just">
              <a:lnSpc>
                <a:spcPct val="100000"/>
              </a:lnSpc>
            </a:pPr>
            <a:r>
              <a:rPr lang="en-GB" sz="1300" dirty="0">
                <a:solidFill>
                  <a:schemeClr val="tx1"/>
                </a:solidFill>
                <a:latin typeface="Century Gothic" panose="020B0502020202020204" pitchFamily="34" charset="0"/>
              </a:rPr>
              <a:t>Yes, they will have a place to hang their coat and a place to put their bookbag.</a:t>
            </a:r>
          </a:p>
          <a:p>
            <a:pPr algn="just">
              <a:lnSpc>
                <a:spcPct val="100000"/>
              </a:lnSpc>
            </a:pPr>
            <a:r>
              <a:rPr lang="en-GB" sz="1300" b="1" dirty="0">
                <a:solidFill>
                  <a:schemeClr val="tx1"/>
                </a:solidFill>
                <a:latin typeface="Century Gothic" panose="020B0502020202020204" pitchFamily="34" charset="0"/>
              </a:rPr>
              <a:t>What does my child need to bring to school every day?</a:t>
            </a:r>
          </a:p>
          <a:p>
            <a:pPr algn="just">
              <a:lnSpc>
                <a:spcPct val="100000"/>
              </a:lnSpc>
            </a:pPr>
            <a:r>
              <a:rPr lang="en-GB" sz="1300" dirty="0">
                <a:solidFill>
                  <a:schemeClr val="tx1"/>
                </a:solidFill>
                <a:latin typeface="Century Gothic" panose="020B0502020202020204" pitchFamily="34" charset="0"/>
              </a:rPr>
              <a:t>The children will need a named water bottle, their book bag with Littke Wandle reading book plastic folder and a coat.  If they have an Accelerated Reader book, they will not require a plastic folder unless they want to keep their old one.</a:t>
            </a:r>
          </a:p>
          <a:p>
            <a:pPr algn="just">
              <a:lnSpc>
                <a:spcPct val="100000"/>
              </a:lnSpc>
            </a:pPr>
            <a:r>
              <a:rPr lang="en-GB" sz="1300" b="1" dirty="0">
                <a:solidFill>
                  <a:schemeClr val="tx1"/>
                </a:solidFill>
                <a:latin typeface="Century Gothic" panose="020B0502020202020204" pitchFamily="34" charset="0"/>
              </a:rPr>
              <a:t>Does my child need a backpack?</a:t>
            </a:r>
          </a:p>
          <a:p>
            <a:pPr algn="just">
              <a:lnSpc>
                <a:spcPct val="100000"/>
              </a:lnSpc>
            </a:pPr>
            <a:r>
              <a:rPr lang="en-GB" sz="1300" dirty="0">
                <a:solidFill>
                  <a:schemeClr val="tx1"/>
                </a:solidFill>
                <a:latin typeface="Century Gothic" panose="020B0502020202020204" pitchFamily="34" charset="0"/>
              </a:rPr>
              <a:t>No, children in Year 1/2 need to use </a:t>
            </a:r>
            <a:r>
              <a:rPr lang="en-GB" sz="1300" u="sng" dirty="0">
                <a:solidFill>
                  <a:schemeClr val="tx1"/>
                </a:solidFill>
                <a:latin typeface="Century Gothic" panose="020B0502020202020204" pitchFamily="34" charset="0"/>
              </a:rPr>
              <a:t>their school bookbag </a:t>
            </a:r>
            <a:r>
              <a:rPr lang="en-GB" sz="1300" dirty="0">
                <a:solidFill>
                  <a:schemeClr val="tx1"/>
                </a:solidFill>
                <a:latin typeface="Century Gothic" panose="020B0502020202020204" pitchFamily="34" charset="0"/>
              </a:rPr>
              <a:t>as space is limited.</a:t>
            </a:r>
          </a:p>
          <a:p>
            <a:pPr algn="just">
              <a:lnSpc>
                <a:spcPct val="100000"/>
              </a:lnSpc>
            </a:pPr>
            <a:r>
              <a:rPr lang="en-GB" sz="1300" b="1" dirty="0">
                <a:solidFill>
                  <a:schemeClr val="tx1"/>
                </a:solidFill>
                <a:latin typeface="Century Gothic" panose="020B0502020202020204" pitchFamily="34" charset="0"/>
              </a:rPr>
              <a:t>Will my child still bring home a reading and a library book? </a:t>
            </a:r>
          </a:p>
          <a:p>
            <a:pPr algn="just">
              <a:lnSpc>
                <a:spcPct val="100000"/>
              </a:lnSpc>
            </a:pPr>
            <a:r>
              <a:rPr lang="en-GB" sz="1300" dirty="0">
                <a:solidFill>
                  <a:schemeClr val="tx1"/>
                </a:solidFill>
                <a:latin typeface="Century Gothic" panose="020B0502020202020204" pitchFamily="34" charset="0"/>
              </a:rPr>
              <a:t>Yes, they will either bring home a Little Wandle Phonics reading book or an Accelerated Reader book, alongside a book for pleasure from the Library.</a:t>
            </a:r>
          </a:p>
          <a:p>
            <a:pPr algn="just">
              <a:lnSpc>
                <a:spcPct val="100000"/>
              </a:lnSpc>
            </a:pPr>
            <a:r>
              <a:rPr lang="en-GB" sz="1300" dirty="0">
                <a:solidFill>
                  <a:schemeClr val="tx1"/>
                </a:solidFill>
                <a:latin typeface="Century Gothic" panose="020B0502020202020204" pitchFamily="34" charset="0"/>
              </a:rPr>
              <a:t>Our Library day is </a:t>
            </a:r>
            <a:r>
              <a:rPr lang="en-GB" sz="1300" b="1" dirty="0">
                <a:solidFill>
                  <a:schemeClr val="tx1"/>
                </a:solidFill>
                <a:latin typeface="Century Gothic" panose="020B0502020202020204" pitchFamily="34" charset="0"/>
              </a:rPr>
              <a:t>Tuesday</a:t>
            </a:r>
          </a:p>
          <a:p>
            <a:pPr algn="just">
              <a:lnSpc>
                <a:spcPct val="100000"/>
              </a:lnSpc>
            </a:pPr>
            <a:r>
              <a:rPr lang="en-GB" sz="1300" b="1" dirty="0">
                <a:solidFill>
                  <a:schemeClr val="tx1"/>
                </a:solidFill>
                <a:latin typeface="Century Gothic" panose="020B0502020202020204" pitchFamily="34" charset="0"/>
              </a:rPr>
              <a:t>Will my child have Home Learning in Year One/Two? </a:t>
            </a:r>
          </a:p>
          <a:p>
            <a:pPr algn="just">
              <a:lnSpc>
                <a:spcPct val="100000"/>
              </a:lnSpc>
            </a:pPr>
            <a:r>
              <a:rPr lang="en-GB" sz="1300" dirty="0">
                <a:solidFill>
                  <a:schemeClr val="tx1"/>
                </a:solidFill>
                <a:latin typeface="Century Gothic" panose="020B0502020202020204" pitchFamily="34" charset="0"/>
              </a:rPr>
              <a:t>Reading: the children will be asked to read their book a minimum of 4 times per week but ideally every day to help build fluency and understanding. </a:t>
            </a:r>
          </a:p>
          <a:p>
            <a:pPr algn="just">
              <a:lnSpc>
                <a:spcPct val="100000"/>
              </a:lnSpc>
            </a:pPr>
            <a:r>
              <a:rPr lang="en-GB" sz="1300" dirty="0">
                <a:solidFill>
                  <a:schemeClr val="tx1"/>
                </a:solidFill>
                <a:latin typeface="Century Gothic" panose="020B0502020202020204" pitchFamily="34" charset="0"/>
              </a:rPr>
              <a:t>Spelling: will focus on the spelling of Year 1 and 2 common exception words, these words will be in their reading diary to share which will need learning. </a:t>
            </a:r>
          </a:p>
          <a:p>
            <a:pPr algn="just">
              <a:lnSpc>
                <a:spcPct val="100000"/>
              </a:lnSpc>
            </a:pPr>
            <a:r>
              <a:rPr lang="en-GB" sz="1300" dirty="0">
                <a:solidFill>
                  <a:schemeClr val="tx1"/>
                </a:solidFill>
                <a:latin typeface="Century Gothic" panose="020B0502020202020204" pitchFamily="34" charset="0"/>
              </a:rPr>
              <a:t>Maths: Maths games or activities linked to class work including accessing </a:t>
            </a:r>
            <a:r>
              <a:rPr lang="en-GB" sz="1300" dirty="0" err="1">
                <a:solidFill>
                  <a:schemeClr val="tx1"/>
                </a:solidFill>
                <a:latin typeface="Century Gothic" panose="020B0502020202020204" pitchFamily="34" charset="0"/>
              </a:rPr>
              <a:t>NumBots</a:t>
            </a:r>
            <a:r>
              <a:rPr lang="en-GB" sz="1300" dirty="0">
                <a:solidFill>
                  <a:schemeClr val="tx1"/>
                </a:solidFill>
                <a:latin typeface="Century Gothic" panose="020B0502020202020204" pitchFamily="34" charset="0"/>
              </a:rPr>
              <a:t> (</a:t>
            </a:r>
            <a:r>
              <a:rPr lang="en-GB" sz="1300" b="1" dirty="0">
                <a:solidFill>
                  <a:schemeClr val="tx1"/>
                </a:solidFill>
                <a:latin typeface="Century Gothic" panose="020B0502020202020204" pitchFamily="34" charset="0"/>
              </a:rPr>
              <a:t>both</a:t>
            </a:r>
            <a:r>
              <a:rPr lang="en-GB" sz="1300" dirty="0">
                <a:solidFill>
                  <a:schemeClr val="tx1"/>
                </a:solidFill>
                <a:latin typeface="Century Gothic" panose="020B0502020202020204" pitchFamily="34" charset="0"/>
              </a:rPr>
              <a:t> </a:t>
            </a:r>
            <a:r>
              <a:rPr lang="en-GB" sz="1300" b="1" dirty="0">
                <a:solidFill>
                  <a:schemeClr val="tx1"/>
                </a:solidFill>
                <a:latin typeface="Century Gothic" panose="020B0502020202020204" pitchFamily="34" charset="0"/>
              </a:rPr>
              <a:t>Year 1 &amp; 2</a:t>
            </a:r>
            <a:r>
              <a:rPr lang="en-GB" sz="1300" dirty="0">
                <a:solidFill>
                  <a:schemeClr val="tx1"/>
                </a:solidFill>
                <a:latin typeface="Century Gothic" panose="020B0502020202020204" pitchFamily="34" charset="0"/>
              </a:rPr>
              <a:t>), </a:t>
            </a:r>
            <a:r>
              <a:rPr lang="en-GB" sz="1300" dirty="0" err="1">
                <a:solidFill>
                  <a:schemeClr val="tx1"/>
                </a:solidFill>
                <a:latin typeface="Century Gothic" panose="020B0502020202020204" pitchFamily="34" charset="0"/>
              </a:rPr>
              <a:t>TTRockstars</a:t>
            </a:r>
            <a:r>
              <a:rPr lang="en-GB" sz="1300" dirty="0">
                <a:solidFill>
                  <a:schemeClr val="tx1"/>
                </a:solidFill>
                <a:latin typeface="Century Gothic" panose="020B0502020202020204" pitchFamily="34" charset="0"/>
              </a:rPr>
              <a:t> (</a:t>
            </a:r>
            <a:r>
              <a:rPr lang="en-GB" sz="1300" b="1" dirty="0">
                <a:solidFill>
                  <a:schemeClr val="tx1"/>
                </a:solidFill>
                <a:latin typeface="Century Gothic" panose="020B0502020202020204" pitchFamily="34" charset="0"/>
              </a:rPr>
              <a:t>Year 2 only </a:t>
            </a:r>
            <a:r>
              <a:rPr lang="en-GB" sz="1300" dirty="0">
                <a:solidFill>
                  <a:schemeClr val="tx1"/>
                </a:solidFill>
                <a:latin typeface="Century Gothic" panose="020B0502020202020204" pitchFamily="34" charset="0"/>
              </a:rPr>
              <a:t>Times Tables app in the Spring and Summer terms)</a:t>
            </a:r>
          </a:p>
          <a:p>
            <a:pPr algn="just">
              <a:lnSpc>
                <a:spcPct val="100000"/>
              </a:lnSpc>
            </a:pPr>
            <a:r>
              <a:rPr lang="en-GB" sz="1300" dirty="0">
                <a:solidFill>
                  <a:schemeClr val="tx1"/>
                </a:solidFill>
                <a:latin typeface="Century Gothic" panose="020B0502020202020204" pitchFamily="34" charset="0"/>
              </a:rPr>
              <a:t>Topic: Use the knowledge organiser to support class learning and access the half-termly topic-based activities.</a:t>
            </a:r>
            <a:r>
              <a:rPr lang="en-GB" sz="1300" dirty="0">
                <a:solidFill>
                  <a:schemeClr val="tx1"/>
                </a:solidFill>
                <a:highlight>
                  <a:srgbClr val="FFFF00"/>
                </a:highlight>
                <a:latin typeface="Century Gothic" panose="020B0502020202020204" pitchFamily="34" charset="0"/>
              </a:rPr>
              <a:t> </a:t>
            </a:r>
          </a:p>
        </p:txBody>
      </p:sp>
      <p:sp>
        <p:nvSpPr>
          <p:cNvPr id="4" name="Slide Number Placeholder 3">
            <a:extLst>
              <a:ext uri="{FF2B5EF4-FFF2-40B4-BE49-F238E27FC236}">
                <a16:creationId xmlns:a16="http://schemas.microsoft.com/office/drawing/2014/main" id="{0CE7DD4C-CBBE-976B-A903-F8D1F9A1AFCF}"/>
              </a:ext>
            </a:extLst>
          </p:cNvPr>
          <p:cNvSpPr>
            <a:spLocks noGrp="1"/>
          </p:cNvSpPr>
          <p:nvPr>
            <p:ph type="sldNum" sz="quarter" idx="12"/>
          </p:nvPr>
        </p:nvSpPr>
        <p:spPr/>
        <p:txBody>
          <a:bodyPr/>
          <a:lstStyle/>
          <a:p>
            <a:fld id="{8D13C29E-B114-45BE-958A-05401E97D7C7}" type="slidenum">
              <a:rPr lang="en-GB" smtClean="0"/>
              <a:t>13</a:t>
            </a:fld>
            <a:endParaRPr lang="en-GB"/>
          </a:p>
        </p:txBody>
      </p:sp>
    </p:spTree>
    <p:extLst>
      <p:ext uri="{BB962C8B-B14F-4D97-AF65-F5344CB8AC3E}">
        <p14:creationId xmlns:p14="http://schemas.microsoft.com/office/powerpoint/2010/main" val="1060653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0F226C5-61B5-9D5E-9F49-78686005F5B0}"/>
              </a:ext>
            </a:extLst>
          </p:cNvPr>
          <p:cNvSpPr>
            <a:spLocks noGrp="1"/>
          </p:cNvSpPr>
          <p:nvPr>
            <p:ph type="sldNum" sz="quarter" idx="12"/>
          </p:nvPr>
        </p:nvSpPr>
        <p:spPr/>
        <p:txBody>
          <a:bodyPr/>
          <a:lstStyle/>
          <a:p>
            <a:fld id="{8D13C29E-B114-45BE-958A-05401E97D7C7}" type="slidenum">
              <a:rPr lang="en-GB" smtClean="0"/>
              <a:t>14</a:t>
            </a:fld>
            <a:endParaRPr lang="en-GB"/>
          </a:p>
        </p:txBody>
      </p:sp>
      <p:sp>
        <p:nvSpPr>
          <p:cNvPr id="5" name="TextBox 4">
            <a:extLst>
              <a:ext uri="{FF2B5EF4-FFF2-40B4-BE49-F238E27FC236}">
                <a16:creationId xmlns:a16="http://schemas.microsoft.com/office/drawing/2014/main" id="{A4B968E0-F379-999A-22A6-3B62B01D2A67}"/>
              </a:ext>
            </a:extLst>
          </p:cNvPr>
          <p:cNvSpPr txBox="1"/>
          <p:nvPr/>
        </p:nvSpPr>
        <p:spPr>
          <a:xfrm>
            <a:off x="136011" y="920373"/>
            <a:ext cx="6514171" cy="8485080"/>
          </a:xfrm>
          <a:prstGeom prst="rect">
            <a:avLst/>
          </a:prstGeom>
          <a:noFill/>
        </p:spPr>
        <p:txBody>
          <a:bodyPr wrap="square">
            <a:spAutoFit/>
          </a:bodyPr>
          <a:lstStyle/>
          <a:p>
            <a:pPr algn="just">
              <a:lnSpc>
                <a:spcPct val="150000"/>
              </a:lnSpc>
            </a:pPr>
            <a:r>
              <a:rPr lang="en-GB" sz="1300" b="1" dirty="0">
                <a:latin typeface="Century Gothic" panose="020B0502020202020204" pitchFamily="34" charset="0"/>
              </a:rPr>
              <a:t>Will I be able to speak to my child's teacher informally? </a:t>
            </a:r>
          </a:p>
          <a:p>
            <a:pPr algn="just">
              <a:lnSpc>
                <a:spcPct val="150000"/>
              </a:lnSpc>
            </a:pPr>
            <a:r>
              <a:rPr lang="en-GB" sz="1300" dirty="0">
                <a:latin typeface="Century Gothic" panose="020B0502020202020204" pitchFamily="34" charset="0"/>
              </a:rPr>
              <a:t>We understand occasionally parents need to accompany their child to the classroom however we will be encouraging children to build independence and make their own way to class from the external doors.  Members of staff will be able to take messages on the external doors/at the office or alternatively please contact your child’s teacher via their ClassDojo messages to arrange a suitable time for a conversation.  Class teachers will also be on the playground at the end of the school day if you needed to speak to them briefly.</a:t>
            </a:r>
          </a:p>
          <a:p>
            <a:pPr algn="just">
              <a:lnSpc>
                <a:spcPct val="150000"/>
              </a:lnSpc>
            </a:pPr>
            <a:endParaRPr lang="en-GB" sz="1300" dirty="0">
              <a:latin typeface="Century Gothic" panose="020B0502020202020204" pitchFamily="34" charset="0"/>
            </a:endParaRPr>
          </a:p>
          <a:p>
            <a:pPr algn="just">
              <a:lnSpc>
                <a:spcPct val="150000"/>
              </a:lnSpc>
            </a:pPr>
            <a:r>
              <a:rPr lang="en-GB" sz="1300" b="1" dirty="0">
                <a:latin typeface="Century Gothic" panose="020B0502020202020204" pitchFamily="34" charset="0"/>
              </a:rPr>
              <a:t>Will my child still have fruit and milk?</a:t>
            </a:r>
          </a:p>
          <a:p>
            <a:pPr algn="just">
              <a:lnSpc>
                <a:spcPct val="150000"/>
              </a:lnSpc>
            </a:pPr>
            <a:r>
              <a:rPr lang="en-GB" sz="1300" dirty="0">
                <a:latin typeface="Century Gothic" panose="020B0502020202020204" pitchFamily="34" charset="0"/>
              </a:rPr>
              <a:t>Fruit is provided as part of a government scheme, but milk will only be available to children in receipt of free school meals or if parents sign up to pay for milk with the cool milk scheme.</a:t>
            </a:r>
          </a:p>
          <a:p>
            <a:pPr algn="just">
              <a:lnSpc>
                <a:spcPct val="150000"/>
              </a:lnSpc>
            </a:pPr>
            <a:endParaRPr lang="en-GB" sz="1300" dirty="0">
              <a:latin typeface="Century Gothic" panose="020B0502020202020204" pitchFamily="34" charset="0"/>
            </a:endParaRPr>
          </a:p>
          <a:p>
            <a:pPr algn="just">
              <a:lnSpc>
                <a:spcPct val="150000"/>
              </a:lnSpc>
            </a:pPr>
            <a:r>
              <a:rPr lang="en-GB" sz="1300" b="1" dirty="0">
                <a:latin typeface="Century Gothic" panose="020B0502020202020204" pitchFamily="34" charset="0"/>
              </a:rPr>
              <a:t>Will I need to pay for dinners?</a:t>
            </a:r>
          </a:p>
          <a:p>
            <a:pPr algn="just">
              <a:lnSpc>
                <a:spcPct val="150000"/>
              </a:lnSpc>
            </a:pPr>
            <a:r>
              <a:rPr lang="en-GB" sz="1300" dirty="0">
                <a:latin typeface="Century Gothic" panose="020B0502020202020204" pitchFamily="34" charset="0"/>
              </a:rPr>
              <a:t>Until the end of Key Stage 1 (Year 2) </a:t>
            </a:r>
            <a:r>
              <a:rPr lang="en-GB" sz="1300" b="1" dirty="0">
                <a:latin typeface="Century Gothic" panose="020B0502020202020204" pitchFamily="34" charset="0"/>
              </a:rPr>
              <a:t>ALL</a:t>
            </a:r>
            <a:r>
              <a:rPr lang="en-GB" sz="1300" dirty="0">
                <a:latin typeface="Century Gothic" panose="020B0502020202020204" pitchFamily="34" charset="0"/>
              </a:rPr>
              <a:t> children can access the universal free school meals provided by the government.  This is different to means tested free school meals.  </a:t>
            </a:r>
            <a:r>
              <a:rPr lang="en-GB" sz="1300" b="1" u="sng" dirty="0">
                <a:latin typeface="Century Gothic" panose="020B0502020202020204" pitchFamily="34" charset="0"/>
              </a:rPr>
              <a:t>ALL </a:t>
            </a:r>
            <a:r>
              <a:rPr lang="en-GB" sz="1300" dirty="0">
                <a:latin typeface="Century Gothic" panose="020B0502020202020204" pitchFamily="34" charset="0"/>
              </a:rPr>
              <a:t>meals will be ordered in the classroom by the teacher while we transition to our new catering supplier. The cut off for ordering each day is 9:30am.  If your child is due to arrive in school after this time due to an appointment you would need to let the teacher know </a:t>
            </a:r>
            <a:r>
              <a:rPr lang="en-GB" sz="1300" b="1" dirty="0">
                <a:latin typeface="Century Gothic" panose="020B0502020202020204" pitchFamily="34" charset="0"/>
              </a:rPr>
              <a:t>the day before </a:t>
            </a:r>
            <a:r>
              <a:rPr lang="en-GB" sz="1300" dirty="0">
                <a:latin typeface="Century Gothic" panose="020B0502020202020204" pitchFamily="34" charset="0"/>
              </a:rPr>
              <a:t>to order a dinner for their return.  If you arrive after this time and a dinner has not been pre-ordered the day before a packed lunch will be required.</a:t>
            </a:r>
          </a:p>
          <a:p>
            <a:pPr algn="just">
              <a:lnSpc>
                <a:spcPct val="150000"/>
              </a:lnSpc>
            </a:pPr>
            <a:endParaRPr lang="en-GB" sz="1300" dirty="0">
              <a:latin typeface="Century Gothic" panose="020B0502020202020204" pitchFamily="34" charset="0"/>
            </a:endParaRPr>
          </a:p>
          <a:p>
            <a:pPr algn="just">
              <a:lnSpc>
                <a:spcPct val="150000"/>
              </a:lnSpc>
            </a:pPr>
            <a:r>
              <a:rPr lang="en-GB" sz="1300" b="1" dirty="0">
                <a:latin typeface="Century Gothic" panose="020B0502020202020204" pitchFamily="34" charset="0"/>
              </a:rPr>
              <a:t>How do I report my child’s absence?  </a:t>
            </a:r>
          </a:p>
          <a:p>
            <a:pPr algn="just">
              <a:lnSpc>
                <a:spcPct val="150000"/>
              </a:lnSpc>
            </a:pPr>
            <a:r>
              <a:rPr lang="en-GB" sz="1300" dirty="0">
                <a:latin typeface="Century Gothic" panose="020B0502020202020204" pitchFamily="34" charset="0"/>
              </a:rPr>
              <a:t>The preferred method is to report absence by sending a message via the MCAS app, alternatively, you can call and leave a voicemail (01664 </a:t>
            </a:r>
            <a:r>
              <a:rPr lang="en-GB" sz="1300">
                <a:latin typeface="Century Gothic" panose="020B0502020202020204" pitchFamily="34" charset="0"/>
              </a:rPr>
              <a:t>562315) </a:t>
            </a:r>
            <a:r>
              <a:rPr lang="en-GB" sz="1400">
                <a:latin typeface="Century Gothic" panose="020B0502020202020204" pitchFamily="34" charset="0"/>
              </a:rPr>
              <a:t>option 1 for absences, the voicemail service is available 24hrs a day</a:t>
            </a:r>
            <a:r>
              <a:rPr lang="en-GB" sz="1300">
                <a:latin typeface="Century Gothic" panose="020B0502020202020204" pitchFamily="34" charset="0"/>
              </a:rPr>
              <a:t>.  </a:t>
            </a:r>
            <a:endParaRPr lang="en-GB" sz="1300" dirty="0">
              <a:latin typeface="CCW Precursive 1" panose="03050602040000000000" pitchFamily="66" charset="0"/>
            </a:endParaRPr>
          </a:p>
        </p:txBody>
      </p:sp>
      <p:sp>
        <p:nvSpPr>
          <p:cNvPr id="6" name="Title 1">
            <a:extLst>
              <a:ext uri="{FF2B5EF4-FFF2-40B4-BE49-F238E27FC236}">
                <a16:creationId xmlns:a16="http://schemas.microsoft.com/office/drawing/2014/main" id="{F5BC6534-F365-C025-5FE4-B6F7BD3F8DCD}"/>
              </a:ext>
            </a:extLst>
          </p:cNvPr>
          <p:cNvSpPr>
            <a:spLocks noGrp="1"/>
          </p:cNvSpPr>
          <p:nvPr>
            <p:ph type="title"/>
          </p:nvPr>
        </p:nvSpPr>
        <p:spPr>
          <a:xfrm>
            <a:off x="204680" y="155915"/>
            <a:ext cx="6445502" cy="495249"/>
          </a:xfrm>
        </p:spPr>
        <p:txBody>
          <a:bodyPr>
            <a:normAutofit/>
          </a:bodyPr>
          <a:lstStyle/>
          <a:p>
            <a:pPr algn="ctr"/>
            <a:r>
              <a:rPr lang="en-GB" sz="2200" b="1" dirty="0">
                <a:latin typeface="Century Gothic" panose="020B0502020202020204" pitchFamily="34" charset="0"/>
              </a:rPr>
              <a:t>Questions and Answers for Year 1 &amp; 2</a:t>
            </a:r>
          </a:p>
        </p:txBody>
      </p:sp>
    </p:spTree>
    <p:extLst>
      <p:ext uri="{BB962C8B-B14F-4D97-AF65-F5344CB8AC3E}">
        <p14:creationId xmlns:p14="http://schemas.microsoft.com/office/powerpoint/2010/main" val="826004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9AB49-209A-7C11-48C8-F80C4751506C}"/>
              </a:ext>
            </a:extLst>
          </p:cNvPr>
          <p:cNvSpPr>
            <a:spLocks noGrp="1"/>
          </p:cNvSpPr>
          <p:nvPr>
            <p:ph type="title"/>
          </p:nvPr>
        </p:nvSpPr>
        <p:spPr>
          <a:xfrm>
            <a:off x="159327" y="274321"/>
            <a:ext cx="6539346" cy="1332410"/>
          </a:xfrm>
        </p:spPr>
        <p:txBody>
          <a:bodyPr>
            <a:normAutofit/>
          </a:bodyPr>
          <a:lstStyle/>
          <a:p>
            <a:pPr algn="ctr"/>
            <a:r>
              <a:rPr lang="en-GB" b="1" dirty="0">
                <a:latin typeface="Century Gothic" panose="020B0502020202020204" pitchFamily="34" charset="0"/>
              </a:rPr>
              <a:t>Our PE/Library Days</a:t>
            </a:r>
            <a:br>
              <a:rPr lang="en-GB" dirty="0">
                <a:latin typeface="Century Gothic" panose="020B0502020202020204" pitchFamily="34" charset="0"/>
              </a:rPr>
            </a:br>
            <a:r>
              <a:rPr lang="en-GB" sz="1600" dirty="0">
                <a:latin typeface="Century Gothic" panose="020B0502020202020204" pitchFamily="34" charset="0"/>
              </a:rPr>
              <a:t>These will be the PE days for the first half term, then changes will be notified on both MCAS and Class Dojo</a:t>
            </a:r>
            <a:endParaRPr lang="en-GB" dirty="0">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0D10134B-D17E-981A-590E-BAD0552B0105}"/>
              </a:ext>
            </a:extLst>
          </p:cNvPr>
          <p:cNvGraphicFramePr>
            <a:graphicFrameLocks noGrp="1"/>
          </p:cNvGraphicFramePr>
          <p:nvPr>
            <p:extLst>
              <p:ext uri="{D42A27DB-BD31-4B8C-83A1-F6EECF244321}">
                <p14:modId xmlns:p14="http://schemas.microsoft.com/office/powerpoint/2010/main" val="2030668486"/>
              </p:ext>
            </p:extLst>
          </p:nvPr>
        </p:nvGraphicFramePr>
        <p:xfrm>
          <a:off x="180109" y="1515291"/>
          <a:ext cx="6518564" cy="7915313"/>
        </p:xfrm>
        <a:graphic>
          <a:graphicData uri="http://schemas.openxmlformats.org/drawingml/2006/table">
            <a:tbl>
              <a:tblPr firstRow="1" bandRow="1">
                <a:tableStyleId>{5C22544A-7EE6-4342-B048-85BDC9FD1C3A}</a:tableStyleId>
              </a:tblPr>
              <a:tblGrid>
                <a:gridCol w="1537856">
                  <a:extLst>
                    <a:ext uri="{9D8B030D-6E8A-4147-A177-3AD203B41FA5}">
                      <a16:colId xmlns:a16="http://schemas.microsoft.com/office/drawing/2014/main" val="3173895563"/>
                    </a:ext>
                  </a:extLst>
                </a:gridCol>
                <a:gridCol w="4980708">
                  <a:extLst>
                    <a:ext uri="{9D8B030D-6E8A-4147-A177-3AD203B41FA5}">
                      <a16:colId xmlns:a16="http://schemas.microsoft.com/office/drawing/2014/main" val="3296458992"/>
                    </a:ext>
                  </a:extLst>
                </a:gridCol>
              </a:tblGrid>
              <a:tr h="985393">
                <a:tc>
                  <a:txBody>
                    <a:bodyPr/>
                    <a:lstStyle/>
                    <a:p>
                      <a:pPr algn="ctr"/>
                      <a:r>
                        <a:rPr lang="en-GB" sz="3000" dirty="0">
                          <a:latin typeface="Century Gothic" panose="020B0502020202020204" pitchFamily="34" charset="0"/>
                        </a:rPr>
                        <a:t>Class</a:t>
                      </a:r>
                    </a:p>
                  </a:txBody>
                  <a:tcPr anchor="ctr"/>
                </a:tc>
                <a:tc>
                  <a:txBody>
                    <a:bodyPr/>
                    <a:lstStyle/>
                    <a:p>
                      <a:pPr algn="ctr"/>
                      <a:r>
                        <a:rPr lang="en-GB" sz="3000" dirty="0">
                          <a:latin typeface="Century Gothic" panose="020B0502020202020204" pitchFamily="34" charset="0"/>
                        </a:rPr>
                        <a:t>PE/Library</a:t>
                      </a:r>
                    </a:p>
                  </a:txBody>
                  <a:tcPr anchor="ctr"/>
                </a:tc>
                <a:extLst>
                  <a:ext uri="{0D108BD9-81ED-4DB2-BD59-A6C34878D82A}">
                    <a16:rowId xmlns:a16="http://schemas.microsoft.com/office/drawing/2014/main" val="526871831"/>
                  </a:ext>
                </a:extLst>
              </a:tr>
              <a:tr h="1385984">
                <a:tc>
                  <a:txBody>
                    <a:bodyPr/>
                    <a:lstStyle/>
                    <a:p>
                      <a:pPr algn="ctr"/>
                      <a:r>
                        <a:rPr lang="en-GB" sz="3000" dirty="0">
                          <a:latin typeface="Century Gothic" panose="020B0502020202020204" pitchFamily="34" charset="0"/>
                        </a:rPr>
                        <a:t>1/2C</a:t>
                      </a:r>
                    </a:p>
                  </a:txBody>
                  <a:tcPr anchor="ctr"/>
                </a:tc>
                <a:tc>
                  <a:txBody>
                    <a:bodyPr/>
                    <a:lstStyle/>
                    <a:p>
                      <a:pPr algn="l"/>
                      <a:r>
                        <a:rPr lang="en-GB" sz="2600" dirty="0">
                          <a:latin typeface="Century Gothic" panose="020B0502020202020204" pitchFamily="34" charset="0"/>
                        </a:rPr>
                        <a:t>PE: </a:t>
                      </a:r>
                      <a:r>
                        <a:rPr lang="en-GB" sz="2600" b="1" dirty="0">
                          <a:latin typeface="Century Gothic" panose="020B0502020202020204" pitchFamily="34" charset="0"/>
                        </a:rPr>
                        <a:t>Wednesday &amp; Thursday</a:t>
                      </a:r>
                    </a:p>
                    <a:p>
                      <a:pPr algn="l"/>
                      <a:r>
                        <a:rPr lang="en-GB" sz="2600" dirty="0">
                          <a:latin typeface="Century Gothic" panose="020B0502020202020204" pitchFamily="34" charset="0"/>
                        </a:rPr>
                        <a:t>LIBRARY: </a:t>
                      </a:r>
                      <a:r>
                        <a:rPr lang="en-GB" sz="2600" b="1" dirty="0">
                          <a:latin typeface="Century Gothic" panose="020B0502020202020204" pitchFamily="34" charset="0"/>
                        </a:rPr>
                        <a:t>Tuesday</a:t>
                      </a:r>
                    </a:p>
                  </a:txBody>
                  <a:tcPr anchor="ctr"/>
                </a:tc>
                <a:extLst>
                  <a:ext uri="{0D108BD9-81ED-4DB2-BD59-A6C34878D82A}">
                    <a16:rowId xmlns:a16="http://schemas.microsoft.com/office/drawing/2014/main" val="711257897"/>
                  </a:ext>
                </a:extLst>
              </a:tr>
              <a:tr h="1385984">
                <a:tc>
                  <a:txBody>
                    <a:bodyPr/>
                    <a:lstStyle/>
                    <a:p>
                      <a:pPr algn="ctr"/>
                      <a:r>
                        <a:rPr lang="en-GB" sz="3000" dirty="0">
                          <a:latin typeface="Century Gothic" panose="020B0502020202020204" pitchFamily="34" charset="0"/>
                        </a:rPr>
                        <a:t>1/2R</a:t>
                      </a:r>
                    </a:p>
                  </a:txBody>
                  <a:tcPr anchor="ctr"/>
                </a:tc>
                <a:tc>
                  <a:txBody>
                    <a:bodyPr/>
                    <a:lstStyle/>
                    <a:p>
                      <a:pPr algn="l"/>
                      <a:r>
                        <a:rPr lang="en-GB" sz="2600" dirty="0">
                          <a:latin typeface="Century Gothic" panose="020B0502020202020204" pitchFamily="34" charset="0"/>
                        </a:rPr>
                        <a:t>PE: </a:t>
                      </a:r>
                      <a:r>
                        <a:rPr lang="en-GB" sz="2600" b="1" dirty="0">
                          <a:latin typeface="Century Gothic" panose="020B0502020202020204" pitchFamily="34" charset="0"/>
                        </a:rPr>
                        <a:t>Monday &amp; Thursday</a:t>
                      </a:r>
                    </a:p>
                    <a:p>
                      <a:pPr algn="l"/>
                      <a:r>
                        <a:rPr lang="en-GB" sz="2600" dirty="0">
                          <a:latin typeface="Century Gothic" panose="020B0502020202020204" pitchFamily="34" charset="0"/>
                        </a:rPr>
                        <a:t>LIBRARY: </a:t>
                      </a:r>
                      <a:r>
                        <a:rPr lang="en-GB" sz="2600" b="1" dirty="0">
                          <a:latin typeface="Century Gothic" panose="020B0502020202020204" pitchFamily="34" charset="0"/>
                        </a:rPr>
                        <a:t>Tuesday</a:t>
                      </a:r>
                    </a:p>
                    <a:p>
                      <a:pPr algn="l"/>
                      <a:endParaRPr lang="en-GB" sz="2600" dirty="0">
                        <a:latin typeface="Century Gothic" panose="020B0502020202020204" pitchFamily="34" charset="0"/>
                      </a:endParaRPr>
                    </a:p>
                  </a:txBody>
                  <a:tcPr anchor="ctr"/>
                </a:tc>
                <a:extLst>
                  <a:ext uri="{0D108BD9-81ED-4DB2-BD59-A6C34878D82A}">
                    <a16:rowId xmlns:a16="http://schemas.microsoft.com/office/drawing/2014/main" val="3260643330"/>
                  </a:ext>
                </a:extLst>
              </a:tr>
              <a:tr h="1385984">
                <a:tc>
                  <a:txBody>
                    <a:bodyPr/>
                    <a:lstStyle/>
                    <a:p>
                      <a:pPr algn="ctr"/>
                      <a:r>
                        <a:rPr lang="en-GB" sz="3000" b="0" dirty="0">
                          <a:latin typeface="Century Gothic" panose="020B0502020202020204" pitchFamily="34" charset="0"/>
                        </a:rPr>
                        <a:t>1/2W</a:t>
                      </a:r>
                    </a:p>
                  </a:txBody>
                  <a:tcPr anchor="ctr"/>
                </a:tc>
                <a:tc>
                  <a:txBody>
                    <a:bodyPr/>
                    <a:lstStyle/>
                    <a:p>
                      <a:pPr algn="l"/>
                      <a:r>
                        <a:rPr lang="en-GB" sz="2600" dirty="0">
                          <a:latin typeface="Century Gothic" panose="020B0502020202020204" pitchFamily="34" charset="0"/>
                        </a:rPr>
                        <a:t>PE: </a:t>
                      </a:r>
                      <a:r>
                        <a:rPr lang="en-GB" sz="2600" b="1" dirty="0">
                          <a:latin typeface="Century Gothic" panose="020B0502020202020204" pitchFamily="34" charset="0"/>
                        </a:rPr>
                        <a:t>Monday &amp; Thursday</a:t>
                      </a:r>
                    </a:p>
                    <a:p>
                      <a:pPr algn="l"/>
                      <a:r>
                        <a:rPr lang="en-GB" sz="2600" dirty="0">
                          <a:latin typeface="Century Gothic" panose="020B0502020202020204" pitchFamily="34" charset="0"/>
                        </a:rPr>
                        <a:t>LIBRARY: </a:t>
                      </a:r>
                      <a:r>
                        <a:rPr lang="en-GB" sz="2600" b="1" dirty="0">
                          <a:latin typeface="Century Gothic" panose="020B0502020202020204" pitchFamily="34" charset="0"/>
                        </a:rPr>
                        <a:t>Tuesday</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600" dirty="0">
                        <a:latin typeface="Century Gothic" panose="020B0502020202020204" pitchFamily="34" charset="0"/>
                      </a:endParaRPr>
                    </a:p>
                  </a:txBody>
                  <a:tcPr anchor="ctr"/>
                </a:tc>
                <a:extLst>
                  <a:ext uri="{0D108BD9-81ED-4DB2-BD59-A6C34878D82A}">
                    <a16:rowId xmlns:a16="http://schemas.microsoft.com/office/drawing/2014/main" val="96200453"/>
                  </a:ext>
                </a:extLst>
              </a:tr>
              <a:tr h="1385984">
                <a:tc>
                  <a:txBody>
                    <a:bodyPr/>
                    <a:lstStyle/>
                    <a:p>
                      <a:pPr algn="ctr"/>
                      <a:r>
                        <a:rPr lang="en-GB" sz="3000" b="0" dirty="0">
                          <a:latin typeface="Century Gothic" panose="020B0502020202020204" pitchFamily="34" charset="0"/>
                        </a:rPr>
                        <a:t>1/2GR</a:t>
                      </a:r>
                    </a:p>
                  </a:txBody>
                  <a:tcPr anchor="ctr"/>
                </a:tc>
                <a:tc>
                  <a:txBody>
                    <a:bodyPr/>
                    <a:lstStyle/>
                    <a:p>
                      <a:pPr algn="l"/>
                      <a:r>
                        <a:rPr lang="en-GB" sz="2600" dirty="0">
                          <a:latin typeface="Century Gothic" panose="020B0502020202020204" pitchFamily="34" charset="0"/>
                        </a:rPr>
                        <a:t>PE: </a:t>
                      </a:r>
                      <a:r>
                        <a:rPr lang="en-GB" sz="2600" b="1" dirty="0">
                          <a:latin typeface="Century Gothic" panose="020B0502020202020204" pitchFamily="34" charset="0"/>
                        </a:rPr>
                        <a:t>Monday &amp; Thursday</a:t>
                      </a:r>
                    </a:p>
                    <a:p>
                      <a:pPr algn="l"/>
                      <a:r>
                        <a:rPr lang="en-GB" sz="2600" dirty="0">
                          <a:latin typeface="Century Gothic" panose="020B0502020202020204" pitchFamily="34" charset="0"/>
                        </a:rPr>
                        <a:t>LIBRARY: </a:t>
                      </a:r>
                      <a:r>
                        <a:rPr lang="en-GB" sz="2600" b="1" dirty="0">
                          <a:latin typeface="Century Gothic" panose="020B0502020202020204" pitchFamily="34" charset="0"/>
                        </a:rPr>
                        <a:t>Tuesday</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600" dirty="0">
                        <a:latin typeface="Century Gothic" panose="020B0502020202020204" pitchFamily="34" charset="0"/>
                      </a:endParaRPr>
                    </a:p>
                  </a:txBody>
                  <a:tcPr anchor="ctr"/>
                </a:tc>
                <a:extLst>
                  <a:ext uri="{0D108BD9-81ED-4DB2-BD59-A6C34878D82A}">
                    <a16:rowId xmlns:a16="http://schemas.microsoft.com/office/drawing/2014/main" val="4117092791"/>
                  </a:ext>
                </a:extLst>
              </a:tr>
              <a:tr h="1385984">
                <a:tc>
                  <a:txBody>
                    <a:bodyPr/>
                    <a:lstStyle/>
                    <a:p>
                      <a:pPr algn="ctr"/>
                      <a:r>
                        <a:rPr lang="en-GB" sz="3000" b="0" dirty="0">
                          <a:latin typeface="Century Gothic" panose="020B0502020202020204" pitchFamily="34" charset="0"/>
                        </a:rPr>
                        <a:t>1/2JC</a:t>
                      </a:r>
                    </a:p>
                  </a:txBody>
                  <a:tcPr anchor="ctr"/>
                </a:tc>
                <a:tc>
                  <a:txBody>
                    <a:bodyPr/>
                    <a:lstStyle/>
                    <a:p>
                      <a:pPr algn="l"/>
                      <a:r>
                        <a:rPr lang="en-GB" sz="2600" dirty="0">
                          <a:latin typeface="Century Gothic" panose="020B0502020202020204" pitchFamily="34" charset="0"/>
                        </a:rPr>
                        <a:t>PE: </a:t>
                      </a:r>
                      <a:r>
                        <a:rPr lang="en-GB" sz="2600" b="1" dirty="0">
                          <a:latin typeface="Century Gothic" panose="020B0502020202020204" pitchFamily="34" charset="0"/>
                        </a:rPr>
                        <a:t>Monday &amp; Thursday</a:t>
                      </a:r>
                    </a:p>
                    <a:p>
                      <a:pPr algn="l"/>
                      <a:r>
                        <a:rPr lang="en-GB" sz="2600" dirty="0">
                          <a:latin typeface="Century Gothic" panose="020B0502020202020204" pitchFamily="34" charset="0"/>
                        </a:rPr>
                        <a:t>LIBRARY: </a:t>
                      </a:r>
                      <a:r>
                        <a:rPr lang="en-GB" sz="2600" b="1" dirty="0">
                          <a:latin typeface="Century Gothic" panose="020B0502020202020204" pitchFamily="34" charset="0"/>
                        </a:rPr>
                        <a:t>Tuesday</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2600" dirty="0">
                        <a:latin typeface="Century Gothic" panose="020B0502020202020204" pitchFamily="34" charset="0"/>
                      </a:endParaRPr>
                    </a:p>
                  </a:txBody>
                  <a:tcPr anchor="ctr"/>
                </a:tc>
                <a:extLst>
                  <a:ext uri="{0D108BD9-81ED-4DB2-BD59-A6C34878D82A}">
                    <a16:rowId xmlns:a16="http://schemas.microsoft.com/office/drawing/2014/main" val="524026227"/>
                  </a:ext>
                </a:extLst>
              </a:tr>
            </a:tbl>
          </a:graphicData>
        </a:graphic>
      </p:graphicFrame>
      <p:sp>
        <p:nvSpPr>
          <p:cNvPr id="3" name="Slide Number Placeholder 2">
            <a:extLst>
              <a:ext uri="{FF2B5EF4-FFF2-40B4-BE49-F238E27FC236}">
                <a16:creationId xmlns:a16="http://schemas.microsoft.com/office/drawing/2014/main" id="{03B5C216-DFB5-5242-3881-7717F725F111}"/>
              </a:ext>
            </a:extLst>
          </p:cNvPr>
          <p:cNvSpPr>
            <a:spLocks noGrp="1"/>
          </p:cNvSpPr>
          <p:nvPr>
            <p:ph type="sldNum" sz="quarter" idx="12"/>
          </p:nvPr>
        </p:nvSpPr>
        <p:spPr/>
        <p:txBody>
          <a:bodyPr/>
          <a:lstStyle/>
          <a:p>
            <a:fld id="{8D13C29E-B114-45BE-958A-05401E97D7C7}" type="slidenum">
              <a:rPr lang="en-GB" smtClean="0"/>
              <a:t>15</a:t>
            </a:fld>
            <a:endParaRPr lang="en-GB"/>
          </a:p>
        </p:txBody>
      </p:sp>
    </p:spTree>
    <p:extLst>
      <p:ext uri="{BB962C8B-B14F-4D97-AF65-F5344CB8AC3E}">
        <p14:creationId xmlns:p14="http://schemas.microsoft.com/office/powerpoint/2010/main" val="37624965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9AB49-209A-7C11-48C8-F80C4751506C}"/>
              </a:ext>
            </a:extLst>
          </p:cNvPr>
          <p:cNvSpPr>
            <a:spLocks noGrp="1"/>
          </p:cNvSpPr>
          <p:nvPr>
            <p:ph type="title"/>
          </p:nvPr>
        </p:nvSpPr>
        <p:spPr>
          <a:xfrm>
            <a:off x="180110" y="527405"/>
            <a:ext cx="6539346" cy="1204413"/>
          </a:xfrm>
        </p:spPr>
        <p:txBody>
          <a:bodyPr>
            <a:normAutofit/>
          </a:bodyPr>
          <a:lstStyle/>
          <a:p>
            <a:pPr algn="ctr"/>
            <a:r>
              <a:rPr lang="en-GB" dirty="0">
                <a:latin typeface="Century Gothic" panose="020B0502020202020204" pitchFamily="34" charset="0"/>
              </a:rPr>
              <a:t>Our Curriculum overview</a:t>
            </a:r>
            <a:br>
              <a:rPr lang="en-GB" dirty="0">
                <a:latin typeface="CCW Precursive 1" panose="03050602040000000000" pitchFamily="66" charset="0"/>
              </a:rPr>
            </a:br>
            <a:endParaRPr lang="en-GB" dirty="0"/>
          </a:p>
        </p:txBody>
      </p:sp>
      <p:graphicFrame>
        <p:nvGraphicFramePr>
          <p:cNvPr id="7" name="Table 6">
            <a:extLst>
              <a:ext uri="{FF2B5EF4-FFF2-40B4-BE49-F238E27FC236}">
                <a16:creationId xmlns:a16="http://schemas.microsoft.com/office/drawing/2014/main" id="{0D10134B-D17E-981A-590E-BAD0552B0105}"/>
              </a:ext>
            </a:extLst>
          </p:cNvPr>
          <p:cNvGraphicFramePr>
            <a:graphicFrameLocks noGrp="1"/>
          </p:cNvGraphicFramePr>
          <p:nvPr>
            <p:extLst>
              <p:ext uri="{D42A27DB-BD31-4B8C-83A1-F6EECF244321}">
                <p14:modId xmlns:p14="http://schemas.microsoft.com/office/powerpoint/2010/main" val="2094598054"/>
              </p:ext>
            </p:extLst>
          </p:nvPr>
        </p:nvGraphicFramePr>
        <p:xfrm>
          <a:off x="169718" y="1326113"/>
          <a:ext cx="6518564" cy="6217920"/>
        </p:xfrm>
        <a:graphic>
          <a:graphicData uri="http://schemas.openxmlformats.org/drawingml/2006/table">
            <a:tbl>
              <a:tblPr firstRow="1" bandRow="1">
                <a:tableStyleId>{5C22544A-7EE6-4342-B048-85BDC9FD1C3A}</a:tableStyleId>
              </a:tblPr>
              <a:tblGrid>
                <a:gridCol w="3259282">
                  <a:extLst>
                    <a:ext uri="{9D8B030D-6E8A-4147-A177-3AD203B41FA5}">
                      <a16:colId xmlns:a16="http://schemas.microsoft.com/office/drawing/2014/main" val="3173895563"/>
                    </a:ext>
                  </a:extLst>
                </a:gridCol>
                <a:gridCol w="3259282">
                  <a:extLst>
                    <a:ext uri="{9D8B030D-6E8A-4147-A177-3AD203B41FA5}">
                      <a16:colId xmlns:a16="http://schemas.microsoft.com/office/drawing/2014/main" val="3296458992"/>
                    </a:ext>
                  </a:extLst>
                </a:gridCol>
              </a:tblGrid>
              <a:tr h="840163">
                <a:tc gridSpan="2">
                  <a:txBody>
                    <a:bodyPr/>
                    <a:lstStyle/>
                    <a:p>
                      <a:pPr algn="ctr"/>
                      <a:r>
                        <a:rPr lang="en-GB" sz="3000" dirty="0">
                          <a:latin typeface="Century Gothic" panose="020B0502020202020204" pitchFamily="34" charset="0"/>
                        </a:rPr>
                        <a:t>Topic information for each half term</a:t>
                      </a:r>
                    </a:p>
                  </a:txBody>
                  <a:tcPr anchor="ctr"/>
                </a:tc>
                <a:tc hMerge="1">
                  <a:txBody>
                    <a:bodyPr/>
                    <a:lstStyle/>
                    <a:p>
                      <a:endParaRPr lang="en-GB" dirty="0"/>
                    </a:p>
                  </a:txBody>
                  <a:tcPr/>
                </a:tc>
                <a:extLst>
                  <a:ext uri="{0D108BD9-81ED-4DB2-BD59-A6C34878D82A}">
                    <a16:rowId xmlns:a16="http://schemas.microsoft.com/office/drawing/2014/main" val="526871831"/>
                  </a:ext>
                </a:extLst>
              </a:tr>
              <a:tr h="840163">
                <a:tc>
                  <a:txBody>
                    <a:bodyPr/>
                    <a:lstStyle/>
                    <a:p>
                      <a:r>
                        <a:rPr lang="en-GB" sz="3000" dirty="0">
                          <a:latin typeface="Century Gothic" panose="020B0502020202020204" pitchFamily="34" charset="0"/>
                        </a:rPr>
                        <a:t>Autumn 1: </a:t>
                      </a:r>
                    </a:p>
                    <a:p>
                      <a:r>
                        <a:rPr lang="en-GB" sz="2600" b="1" dirty="0">
                          <a:latin typeface="Century Gothic" panose="020B0502020202020204" pitchFamily="34" charset="0"/>
                        </a:rPr>
                        <a:t>Fire, Fire!  Why did London burn?</a:t>
                      </a:r>
                    </a:p>
                  </a:txBody>
                  <a:tcPr/>
                </a:tc>
                <a:tc>
                  <a:txBody>
                    <a:bodyPr/>
                    <a:lstStyle/>
                    <a:p>
                      <a:r>
                        <a:rPr lang="en-GB" sz="3000" dirty="0">
                          <a:latin typeface="Century Gothic" panose="020B0502020202020204" pitchFamily="34" charset="0"/>
                        </a:rPr>
                        <a:t>Autumn 2: </a:t>
                      </a:r>
                    </a:p>
                    <a:p>
                      <a:r>
                        <a:rPr lang="en-GB" sz="2600" b="1" dirty="0">
                          <a:latin typeface="Century Gothic" panose="020B0502020202020204" pitchFamily="34" charset="0"/>
                        </a:rPr>
                        <a:t>Where would you find an Emperor Penguin? </a:t>
                      </a:r>
                    </a:p>
                  </a:txBody>
                  <a:tcPr/>
                </a:tc>
                <a:extLst>
                  <a:ext uri="{0D108BD9-81ED-4DB2-BD59-A6C34878D82A}">
                    <a16:rowId xmlns:a16="http://schemas.microsoft.com/office/drawing/2014/main" val="711257897"/>
                  </a:ext>
                </a:extLst>
              </a:tr>
              <a:tr h="840163">
                <a:tc>
                  <a:txBody>
                    <a:bodyPr/>
                    <a:lstStyle/>
                    <a:p>
                      <a:r>
                        <a:rPr lang="en-GB" sz="3000" dirty="0">
                          <a:latin typeface="Century Gothic" panose="020B0502020202020204" pitchFamily="34" charset="0"/>
                        </a:rPr>
                        <a:t>Spring 1: </a:t>
                      </a:r>
                    </a:p>
                    <a:p>
                      <a:r>
                        <a:rPr lang="en-GB" sz="2600" b="1" dirty="0">
                          <a:latin typeface="Century Gothic" panose="020B0502020202020204" pitchFamily="34" charset="0"/>
                        </a:rPr>
                        <a:t>How can we make the everyday extraordinary?</a:t>
                      </a:r>
                    </a:p>
                  </a:txBody>
                  <a:tcPr/>
                </a:tc>
                <a:tc>
                  <a:txBody>
                    <a:bodyPr/>
                    <a:lstStyle/>
                    <a:p>
                      <a:r>
                        <a:rPr lang="en-GB" sz="3000" dirty="0">
                          <a:latin typeface="Century Gothic" panose="020B0502020202020204" pitchFamily="34" charset="0"/>
                        </a:rPr>
                        <a:t>Spring 2: </a:t>
                      </a:r>
                    </a:p>
                    <a:p>
                      <a:r>
                        <a:rPr lang="en-GB" sz="2600" b="1" dirty="0">
                          <a:latin typeface="Century Gothic" panose="020B0502020202020204" pitchFamily="34" charset="0"/>
                        </a:rPr>
                        <a:t>Why is Melton the rural food capital? </a:t>
                      </a:r>
                    </a:p>
                  </a:txBody>
                  <a:tcPr/>
                </a:tc>
                <a:extLst>
                  <a:ext uri="{0D108BD9-81ED-4DB2-BD59-A6C34878D82A}">
                    <a16:rowId xmlns:a16="http://schemas.microsoft.com/office/drawing/2014/main" val="3260643330"/>
                  </a:ext>
                </a:extLst>
              </a:tr>
              <a:tr h="840163">
                <a:tc>
                  <a:txBody>
                    <a:bodyPr/>
                    <a:lstStyle/>
                    <a:p>
                      <a:r>
                        <a:rPr lang="en-GB" sz="3000" b="0" dirty="0">
                          <a:latin typeface="Century Gothic" panose="020B0502020202020204" pitchFamily="34" charset="0"/>
                        </a:rPr>
                        <a:t>Summer 1:</a:t>
                      </a:r>
                    </a:p>
                    <a:p>
                      <a:r>
                        <a:rPr lang="en-GB" sz="2600" b="1" i="0" kern="1200" dirty="0">
                          <a:solidFill>
                            <a:schemeClr val="dk1"/>
                          </a:solidFill>
                          <a:effectLst/>
                          <a:latin typeface="Century Gothic" panose="020B0502020202020204" pitchFamily="34" charset="0"/>
                          <a:ea typeface="+mn-ea"/>
                          <a:cs typeface="+mn-cs"/>
                        </a:rPr>
                        <a:t>How is a hot desert different?</a:t>
                      </a:r>
                      <a:endParaRPr lang="en-GB" sz="2600" b="1" i="0" dirty="0">
                        <a:latin typeface="Century Gothic" panose="020B0502020202020204" pitchFamily="34" charset="0"/>
                      </a:endParaRPr>
                    </a:p>
                  </a:txBody>
                  <a:tcPr/>
                </a:tc>
                <a:tc>
                  <a:txBody>
                    <a:bodyPr/>
                    <a:lstStyle/>
                    <a:p>
                      <a:r>
                        <a:rPr lang="en-GB" sz="3000" dirty="0">
                          <a:latin typeface="Century Gothic" panose="020B0502020202020204" pitchFamily="34" charset="0"/>
                        </a:rPr>
                        <a:t>Summer 2:</a:t>
                      </a:r>
                    </a:p>
                    <a:p>
                      <a:r>
                        <a:rPr lang="en-GB" sz="2600" b="1" dirty="0">
                          <a:latin typeface="Century Gothic" panose="020B0502020202020204" pitchFamily="34" charset="0"/>
                        </a:rPr>
                        <a:t>How can we use the natural world to create art?</a:t>
                      </a:r>
                    </a:p>
                  </a:txBody>
                  <a:tcPr/>
                </a:tc>
                <a:extLst>
                  <a:ext uri="{0D108BD9-81ED-4DB2-BD59-A6C34878D82A}">
                    <a16:rowId xmlns:a16="http://schemas.microsoft.com/office/drawing/2014/main" val="96200453"/>
                  </a:ext>
                </a:extLst>
              </a:tr>
            </a:tbl>
          </a:graphicData>
        </a:graphic>
      </p:graphicFrame>
      <p:sp>
        <p:nvSpPr>
          <p:cNvPr id="3" name="Slide Number Placeholder 2">
            <a:extLst>
              <a:ext uri="{FF2B5EF4-FFF2-40B4-BE49-F238E27FC236}">
                <a16:creationId xmlns:a16="http://schemas.microsoft.com/office/drawing/2014/main" id="{6460AA09-B4B4-B84E-7FCE-CB6177F0F436}"/>
              </a:ext>
            </a:extLst>
          </p:cNvPr>
          <p:cNvSpPr>
            <a:spLocks noGrp="1"/>
          </p:cNvSpPr>
          <p:nvPr>
            <p:ph type="sldNum" sz="quarter" idx="12"/>
          </p:nvPr>
        </p:nvSpPr>
        <p:spPr/>
        <p:txBody>
          <a:bodyPr/>
          <a:lstStyle/>
          <a:p>
            <a:fld id="{8D13C29E-B114-45BE-958A-05401E97D7C7}" type="slidenum">
              <a:rPr lang="en-GB" smtClean="0"/>
              <a:t>16</a:t>
            </a:fld>
            <a:endParaRPr lang="en-GB"/>
          </a:p>
        </p:txBody>
      </p:sp>
    </p:spTree>
    <p:extLst>
      <p:ext uri="{BB962C8B-B14F-4D97-AF65-F5344CB8AC3E}">
        <p14:creationId xmlns:p14="http://schemas.microsoft.com/office/powerpoint/2010/main" val="4250800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85BFB62E-BF26-C466-F228-E73992939ED0}"/>
              </a:ext>
            </a:extLst>
          </p:cNvPr>
          <p:cNvSpPr txBox="1">
            <a:spLocks noGrp="1"/>
          </p:cNvSpPr>
          <p:nvPr>
            <p:ph type="title"/>
          </p:nvPr>
        </p:nvSpPr>
        <p:spPr>
          <a:xfrm>
            <a:off x="471487" y="0"/>
            <a:ext cx="5915025" cy="1914525"/>
          </a:xfrm>
          <a:prstGeom prst="rect">
            <a:avLst/>
          </a:prstGeom>
        </p:spPr>
        <p:txBody>
          <a:bodyPr vert="horz" lIns="91440" tIns="45720" rIns="91440" bIns="45720" rtlCol="0" anchor="ctr">
            <a:normAutofit fontScale="975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b="1" dirty="0">
                <a:latin typeface="Century Gothic" panose="020B0502020202020204" pitchFamily="34" charset="0"/>
              </a:rPr>
              <a:t>Trips/Visitors </a:t>
            </a:r>
            <a:br>
              <a:rPr lang="en-GB" dirty="0">
                <a:latin typeface="CCW Precursive 1" panose="03050602040000000000" pitchFamily="66" charset="0"/>
              </a:rPr>
            </a:br>
            <a:endParaRPr lang="en-GB" dirty="0"/>
          </a:p>
        </p:txBody>
      </p:sp>
      <p:sp>
        <p:nvSpPr>
          <p:cNvPr id="4" name="TextBox 3">
            <a:extLst>
              <a:ext uri="{FF2B5EF4-FFF2-40B4-BE49-F238E27FC236}">
                <a16:creationId xmlns:a16="http://schemas.microsoft.com/office/drawing/2014/main" id="{FE6A25E6-70A3-727C-9F55-23FCA4ECB5CD}"/>
              </a:ext>
            </a:extLst>
          </p:cNvPr>
          <p:cNvSpPr txBox="1"/>
          <p:nvPr/>
        </p:nvSpPr>
        <p:spPr>
          <a:xfrm>
            <a:off x="332726" y="1011257"/>
            <a:ext cx="6192548" cy="7509748"/>
          </a:xfrm>
          <a:prstGeom prst="rect">
            <a:avLst/>
          </a:prstGeom>
          <a:noFill/>
        </p:spPr>
        <p:txBody>
          <a:bodyPr wrap="square" rtlCol="0">
            <a:spAutoFit/>
          </a:bodyPr>
          <a:lstStyle/>
          <a:p>
            <a:pPr algn="just"/>
            <a:r>
              <a:rPr lang="en-GB" dirty="0">
                <a:latin typeface="Century Gothic" panose="020B0502020202020204" pitchFamily="34" charset="0"/>
              </a:rPr>
              <a:t>In Year 2 the children will participate in school trips.  These are provisional, but we hope to be able to offer similar this coming academic year:</a:t>
            </a:r>
          </a:p>
          <a:p>
            <a:pPr algn="just"/>
            <a:endParaRPr lang="en-GB" dirty="0">
              <a:latin typeface="Century Gothic" panose="020B0502020202020204" pitchFamily="34" charset="0"/>
            </a:endParaRPr>
          </a:p>
          <a:p>
            <a:pPr marL="285750" indent="-285750" algn="just">
              <a:buFont typeface="Arial" panose="020B0604020202020204" pitchFamily="34" charset="0"/>
              <a:buChar char="•"/>
            </a:pPr>
            <a:r>
              <a:rPr lang="en-GB" dirty="0">
                <a:latin typeface="Century Gothic" panose="020B0502020202020204" pitchFamily="34" charset="0"/>
              </a:rPr>
              <a:t>A visitor will lead a session linked to our Geography topic about Antarctica.</a:t>
            </a:r>
          </a:p>
          <a:p>
            <a:pPr marL="285750" indent="-285750" algn="just">
              <a:buFont typeface="Arial" panose="020B0604020202020204" pitchFamily="34" charset="0"/>
              <a:buChar char="•"/>
            </a:pPr>
            <a:endParaRPr lang="en-GB" dirty="0">
              <a:latin typeface="Century Gothic" panose="020B0502020202020204" pitchFamily="34" charset="0"/>
            </a:endParaRPr>
          </a:p>
          <a:p>
            <a:pPr marL="285750" indent="-285750" algn="just">
              <a:buFont typeface="Arial" panose="020B0604020202020204" pitchFamily="34" charset="0"/>
              <a:buChar char="•"/>
            </a:pPr>
            <a:r>
              <a:rPr lang="en-GB" dirty="0">
                <a:latin typeface="Century Gothic" panose="020B0502020202020204" pitchFamily="34" charset="0"/>
              </a:rPr>
              <a:t>A cinema trip in the Autumn Term, as an end of term activity.</a:t>
            </a:r>
          </a:p>
          <a:p>
            <a:pPr algn="just"/>
            <a:endParaRPr lang="en-GB" dirty="0">
              <a:latin typeface="Century Gothic" panose="020B0502020202020204" pitchFamily="34" charset="0"/>
            </a:endParaRPr>
          </a:p>
          <a:p>
            <a:pPr marL="285750" indent="-285750" algn="just">
              <a:buFont typeface="Arial" panose="020B0604020202020204" pitchFamily="34" charset="0"/>
              <a:buChar char="•"/>
            </a:pPr>
            <a:r>
              <a:rPr lang="en-GB" dirty="0">
                <a:latin typeface="Century Gothic" panose="020B0502020202020204" pitchFamily="34" charset="0"/>
              </a:rPr>
              <a:t>Hold a Brownlow ‘Art Exhibition’ for parents in the Spring Term 1.</a:t>
            </a:r>
          </a:p>
          <a:p>
            <a:pPr marL="285750" indent="-285750" algn="just">
              <a:buFont typeface="Arial" panose="020B0604020202020204" pitchFamily="34" charset="0"/>
              <a:buChar char="•"/>
            </a:pPr>
            <a:endParaRPr lang="en-GB" dirty="0">
              <a:latin typeface="Century Gothic" panose="020B0502020202020204" pitchFamily="34" charset="0"/>
            </a:endParaRPr>
          </a:p>
          <a:p>
            <a:pPr marL="285750" indent="-285750" algn="just">
              <a:buFont typeface="Arial" panose="020B0604020202020204" pitchFamily="34" charset="0"/>
              <a:buChar char="•"/>
            </a:pPr>
            <a:r>
              <a:rPr lang="en-GB" dirty="0">
                <a:latin typeface="Century Gothic" panose="020B0502020202020204" pitchFamily="34" charset="0"/>
              </a:rPr>
              <a:t>History walks around Melton linked to our History  topic in Spring Term 2.</a:t>
            </a:r>
          </a:p>
          <a:p>
            <a:pPr marL="285750" indent="-285750" algn="just">
              <a:buFont typeface="Arial" panose="020B0604020202020204" pitchFamily="34" charset="0"/>
              <a:buChar char="•"/>
            </a:pPr>
            <a:endParaRPr lang="en-GB" dirty="0">
              <a:latin typeface="Century Gothic" panose="020B0502020202020204" pitchFamily="34" charset="0"/>
            </a:endParaRPr>
          </a:p>
          <a:p>
            <a:pPr marL="285750" indent="-285750" algn="just">
              <a:buFont typeface="Arial" panose="020B0604020202020204" pitchFamily="34" charset="0"/>
              <a:buChar char="•"/>
            </a:pPr>
            <a:r>
              <a:rPr lang="en-GB" dirty="0">
                <a:latin typeface="Century Gothic" panose="020B0502020202020204" pitchFamily="34" charset="0"/>
              </a:rPr>
              <a:t>A trip to the Dee Close Field to look at and create natural art in the Summer Term 2.</a:t>
            </a:r>
          </a:p>
          <a:p>
            <a:pPr algn="just"/>
            <a:endParaRPr lang="en-GB" dirty="0">
              <a:latin typeface="CCW Precursive 1" panose="03050602040000000000" pitchFamily="66" charset="0"/>
            </a:endParaRPr>
          </a:p>
          <a:p>
            <a:pPr algn="ctr"/>
            <a:r>
              <a:rPr lang="en-GB" sz="3200" b="1" dirty="0">
                <a:latin typeface="Century Gothic" panose="020B0502020202020204" pitchFamily="34" charset="0"/>
              </a:rPr>
              <a:t>Nativity Assembly</a:t>
            </a:r>
          </a:p>
          <a:p>
            <a:pPr algn="just"/>
            <a:endParaRPr lang="en-GB" dirty="0">
              <a:latin typeface="Century Gothic" panose="020B0502020202020204" pitchFamily="34" charset="0"/>
            </a:endParaRPr>
          </a:p>
          <a:p>
            <a:pPr algn="just"/>
            <a:r>
              <a:rPr lang="en-GB" dirty="0">
                <a:latin typeface="Century Gothic" panose="020B0502020202020204" pitchFamily="34" charset="0"/>
              </a:rPr>
              <a:t>In December, children will perform songs in a Christmas Assembly linked to the Nativity Story.  Ticket details will be communicated to you nearer the time.</a:t>
            </a:r>
          </a:p>
          <a:p>
            <a:endParaRPr lang="en-GB" dirty="0">
              <a:latin typeface="CCW Precursive 1" panose="03050602040000000000" pitchFamily="66" charset="0"/>
            </a:endParaRPr>
          </a:p>
          <a:p>
            <a:endParaRPr lang="en-GB" dirty="0">
              <a:latin typeface="CCW Precursive 1" panose="03050602040000000000" pitchFamily="66" charset="0"/>
            </a:endParaRPr>
          </a:p>
        </p:txBody>
      </p:sp>
      <p:sp>
        <p:nvSpPr>
          <p:cNvPr id="2" name="Slide Number Placeholder 1">
            <a:extLst>
              <a:ext uri="{FF2B5EF4-FFF2-40B4-BE49-F238E27FC236}">
                <a16:creationId xmlns:a16="http://schemas.microsoft.com/office/drawing/2014/main" id="{6EDE5942-42EF-1FC2-06C6-E54B65E16D2F}"/>
              </a:ext>
            </a:extLst>
          </p:cNvPr>
          <p:cNvSpPr>
            <a:spLocks noGrp="1"/>
          </p:cNvSpPr>
          <p:nvPr>
            <p:ph type="sldNum" sz="quarter" idx="12"/>
          </p:nvPr>
        </p:nvSpPr>
        <p:spPr/>
        <p:txBody>
          <a:bodyPr/>
          <a:lstStyle/>
          <a:p>
            <a:fld id="{8D13C29E-B114-45BE-958A-05401E97D7C7}" type="slidenum">
              <a:rPr lang="en-GB" smtClean="0"/>
              <a:t>17</a:t>
            </a:fld>
            <a:endParaRPr lang="en-GB"/>
          </a:p>
        </p:txBody>
      </p:sp>
    </p:spTree>
    <p:extLst>
      <p:ext uri="{BB962C8B-B14F-4D97-AF65-F5344CB8AC3E}">
        <p14:creationId xmlns:p14="http://schemas.microsoft.com/office/powerpoint/2010/main" val="3214723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2E278-E0E2-E186-DA7D-0BF45416F505}"/>
              </a:ext>
            </a:extLst>
          </p:cNvPr>
          <p:cNvSpPr>
            <a:spLocks noGrp="1"/>
          </p:cNvSpPr>
          <p:nvPr>
            <p:ph type="title"/>
          </p:nvPr>
        </p:nvSpPr>
        <p:spPr/>
        <p:txBody>
          <a:bodyPr/>
          <a:lstStyle/>
          <a:p>
            <a:pPr algn="ctr"/>
            <a:r>
              <a:rPr lang="en-GB" b="1" dirty="0">
                <a:latin typeface="Century Gothic" panose="020B0502020202020204" pitchFamily="34" charset="0"/>
              </a:rPr>
              <a:t>Assessment in Year 1 and Year 2</a:t>
            </a:r>
          </a:p>
        </p:txBody>
      </p:sp>
      <p:sp>
        <p:nvSpPr>
          <p:cNvPr id="3" name="TextBox 2">
            <a:extLst>
              <a:ext uri="{FF2B5EF4-FFF2-40B4-BE49-F238E27FC236}">
                <a16:creationId xmlns:a16="http://schemas.microsoft.com/office/drawing/2014/main" id="{3FB45DE5-35C4-C68C-1EEB-592396E459A5}"/>
              </a:ext>
            </a:extLst>
          </p:cNvPr>
          <p:cNvSpPr txBox="1"/>
          <p:nvPr/>
        </p:nvSpPr>
        <p:spPr>
          <a:xfrm>
            <a:off x="193964" y="2933699"/>
            <a:ext cx="6448135" cy="4801314"/>
          </a:xfrm>
          <a:prstGeom prst="rect">
            <a:avLst/>
          </a:prstGeom>
          <a:noFill/>
        </p:spPr>
        <p:txBody>
          <a:bodyPr wrap="square" rtlCol="0">
            <a:spAutoFit/>
          </a:bodyPr>
          <a:lstStyle/>
          <a:p>
            <a:pPr algn="just"/>
            <a:r>
              <a:rPr lang="en-GB" dirty="0">
                <a:latin typeface="Century Gothic" panose="020B0502020202020204" pitchFamily="34" charset="0"/>
              </a:rPr>
              <a:t>In June children in </a:t>
            </a:r>
            <a:r>
              <a:rPr lang="en-GB" b="1" dirty="0">
                <a:latin typeface="Century Gothic" panose="020B0502020202020204" pitchFamily="34" charset="0"/>
              </a:rPr>
              <a:t>Year 1</a:t>
            </a:r>
            <a:r>
              <a:rPr lang="en-GB" dirty="0">
                <a:latin typeface="Century Gothic" panose="020B0502020202020204" pitchFamily="34" charset="0"/>
              </a:rPr>
              <a:t> will complete a phonics screen statutory assessment.  Our Little Wandle systematic synthetics phonics scheme  prepares children well, however, please continue to support your child at home by looking at the weekly phonics home learning sheets which are sent home.  These cover the new learning that your child has completed in their phonics sessions and please also attend our parent workshops.</a:t>
            </a:r>
          </a:p>
          <a:p>
            <a:pPr algn="just"/>
            <a:endParaRPr lang="en-GB" dirty="0">
              <a:latin typeface="Century Gothic" panose="020B0502020202020204" pitchFamily="34" charset="0"/>
            </a:endParaRPr>
          </a:p>
          <a:p>
            <a:pPr algn="just"/>
            <a:r>
              <a:rPr lang="en-GB" dirty="0">
                <a:latin typeface="Century Gothic" panose="020B0502020202020204" pitchFamily="34" charset="0"/>
              </a:rPr>
              <a:t>Any children who did not pass the statutory phonics screening in Year 1 will need to retake the screening in Year 2.  This will take place in June.</a:t>
            </a:r>
          </a:p>
          <a:p>
            <a:pPr algn="just"/>
            <a:endParaRPr lang="en-GB" dirty="0">
              <a:latin typeface="Century Gothic" panose="020B0502020202020204" pitchFamily="34" charset="0"/>
            </a:endParaRPr>
          </a:p>
          <a:p>
            <a:pPr algn="just"/>
            <a:r>
              <a:rPr lang="en-GB" dirty="0">
                <a:latin typeface="Century Gothic" panose="020B0502020202020204" pitchFamily="34" charset="0"/>
              </a:rPr>
              <a:t>Children in both years will also be assessed in the main areas of the curriculum, reading, writing, maths and science throughout the year.</a:t>
            </a:r>
          </a:p>
        </p:txBody>
      </p:sp>
      <p:sp>
        <p:nvSpPr>
          <p:cNvPr id="4" name="Slide Number Placeholder 3">
            <a:extLst>
              <a:ext uri="{FF2B5EF4-FFF2-40B4-BE49-F238E27FC236}">
                <a16:creationId xmlns:a16="http://schemas.microsoft.com/office/drawing/2014/main" id="{44BFA181-7C20-66FD-6FAA-FF897E0A1F0B}"/>
              </a:ext>
            </a:extLst>
          </p:cNvPr>
          <p:cNvSpPr>
            <a:spLocks noGrp="1"/>
          </p:cNvSpPr>
          <p:nvPr>
            <p:ph type="sldNum" sz="quarter" idx="12"/>
          </p:nvPr>
        </p:nvSpPr>
        <p:spPr/>
        <p:txBody>
          <a:bodyPr/>
          <a:lstStyle/>
          <a:p>
            <a:fld id="{8D13C29E-B114-45BE-958A-05401E97D7C7}" type="slidenum">
              <a:rPr lang="en-GB" smtClean="0"/>
              <a:t>18</a:t>
            </a:fld>
            <a:endParaRPr lang="en-GB"/>
          </a:p>
        </p:txBody>
      </p:sp>
    </p:spTree>
    <p:extLst>
      <p:ext uri="{BB962C8B-B14F-4D97-AF65-F5344CB8AC3E}">
        <p14:creationId xmlns:p14="http://schemas.microsoft.com/office/powerpoint/2010/main" val="2240199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238CE-F539-A51D-E35F-625F9A560CED}"/>
              </a:ext>
            </a:extLst>
          </p:cNvPr>
          <p:cNvSpPr>
            <a:spLocks noGrp="1"/>
          </p:cNvSpPr>
          <p:nvPr>
            <p:ph type="title"/>
          </p:nvPr>
        </p:nvSpPr>
        <p:spPr>
          <a:xfrm>
            <a:off x="471488" y="527405"/>
            <a:ext cx="5915025" cy="968886"/>
          </a:xfrm>
        </p:spPr>
        <p:txBody>
          <a:bodyPr/>
          <a:lstStyle/>
          <a:p>
            <a:pPr algn="ctr"/>
            <a:r>
              <a:rPr lang="en-GB" b="1" dirty="0">
                <a:latin typeface="Century Gothic" panose="020B0502020202020204" pitchFamily="34" charset="0"/>
              </a:rPr>
              <a:t>Uniform expectations</a:t>
            </a:r>
          </a:p>
        </p:txBody>
      </p:sp>
      <p:pic>
        <p:nvPicPr>
          <p:cNvPr id="5" name="Picture 4">
            <a:extLst>
              <a:ext uri="{FF2B5EF4-FFF2-40B4-BE49-F238E27FC236}">
                <a16:creationId xmlns:a16="http://schemas.microsoft.com/office/drawing/2014/main" id="{C6EE7666-D0C1-3EE6-DB9D-A5B0F4D9FAE7}"/>
              </a:ext>
            </a:extLst>
          </p:cNvPr>
          <p:cNvPicPr>
            <a:picLocks noChangeAspect="1"/>
          </p:cNvPicPr>
          <p:nvPr/>
        </p:nvPicPr>
        <p:blipFill>
          <a:blip r:embed="rId2"/>
          <a:stretch>
            <a:fillRect/>
          </a:stretch>
        </p:blipFill>
        <p:spPr>
          <a:xfrm>
            <a:off x="0" y="1343044"/>
            <a:ext cx="6858000" cy="3842267"/>
          </a:xfrm>
          <a:prstGeom prst="rect">
            <a:avLst/>
          </a:prstGeom>
        </p:spPr>
      </p:pic>
      <p:pic>
        <p:nvPicPr>
          <p:cNvPr id="7" name="Picture 6">
            <a:extLst>
              <a:ext uri="{FF2B5EF4-FFF2-40B4-BE49-F238E27FC236}">
                <a16:creationId xmlns:a16="http://schemas.microsoft.com/office/drawing/2014/main" id="{92BE4883-C724-F92B-CF9F-2D2129CB1427}"/>
              </a:ext>
            </a:extLst>
          </p:cNvPr>
          <p:cNvPicPr>
            <a:picLocks noChangeAspect="1"/>
          </p:cNvPicPr>
          <p:nvPr/>
        </p:nvPicPr>
        <p:blipFill>
          <a:blip r:embed="rId3"/>
          <a:stretch>
            <a:fillRect/>
          </a:stretch>
        </p:blipFill>
        <p:spPr>
          <a:xfrm>
            <a:off x="0" y="5185311"/>
            <a:ext cx="6858000" cy="3852058"/>
          </a:xfrm>
          <a:prstGeom prst="rect">
            <a:avLst/>
          </a:prstGeom>
        </p:spPr>
      </p:pic>
      <p:sp>
        <p:nvSpPr>
          <p:cNvPr id="3" name="Slide Number Placeholder 2">
            <a:extLst>
              <a:ext uri="{FF2B5EF4-FFF2-40B4-BE49-F238E27FC236}">
                <a16:creationId xmlns:a16="http://schemas.microsoft.com/office/drawing/2014/main" id="{C56B023A-97ED-DCB2-8861-56F3F0EB17DB}"/>
              </a:ext>
            </a:extLst>
          </p:cNvPr>
          <p:cNvSpPr>
            <a:spLocks noGrp="1"/>
          </p:cNvSpPr>
          <p:nvPr>
            <p:ph type="sldNum" sz="quarter" idx="12"/>
          </p:nvPr>
        </p:nvSpPr>
        <p:spPr/>
        <p:txBody>
          <a:bodyPr/>
          <a:lstStyle/>
          <a:p>
            <a:fld id="{8D13C29E-B114-45BE-958A-05401E97D7C7}" type="slidenum">
              <a:rPr lang="en-GB" smtClean="0"/>
              <a:t>19</a:t>
            </a:fld>
            <a:endParaRPr lang="en-GB"/>
          </a:p>
        </p:txBody>
      </p:sp>
    </p:spTree>
    <p:extLst>
      <p:ext uri="{BB962C8B-B14F-4D97-AF65-F5344CB8AC3E}">
        <p14:creationId xmlns:p14="http://schemas.microsoft.com/office/powerpoint/2010/main" val="1573153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1">
            <a:extLst>
              <a:ext uri="{FF2B5EF4-FFF2-40B4-BE49-F238E27FC236}">
                <a16:creationId xmlns:a16="http://schemas.microsoft.com/office/drawing/2014/main" id="{C0B0876B-246E-2273-AAEE-F9B909EE0065}"/>
              </a:ext>
            </a:extLst>
          </p:cNvPr>
          <p:cNvSpPr>
            <a:spLocks noChangeArrowheads="1"/>
          </p:cNvSpPr>
          <p:nvPr/>
        </p:nvSpPr>
        <p:spPr bwMode="auto">
          <a:xfrm>
            <a:off x="-5914231" y="64525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2" name="Rectangle 23">
            <a:extLst>
              <a:ext uri="{FF2B5EF4-FFF2-40B4-BE49-F238E27FC236}">
                <a16:creationId xmlns:a16="http://schemas.microsoft.com/office/drawing/2014/main" id="{00CBF63E-2C23-2C6A-62C5-EADB49EC5204}"/>
              </a:ext>
            </a:extLst>
          </p:cNvPr>
          <p:cNvSpPr>
            <a:spLocks noChangeArrowheads="1"/>
          </p:cNvSpPr>
          <p:nvPr/>
        </p:nvSpPr>
        <p:spPr bwMode="auto">
          <a:xfrm>
            <a:off x="-5914231" y="110245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3" name="Rectangle 28">
            <a:extLst>
              <a:ext uri="{FF2B5EF4-FFF2-40B4-BE49-F238E27FC236}">
                <a16:creationId xmlns:a16="http://schemas.microsoft.com/office/drawing/2014/main" id="{C7811B51-C38B-4FCA-6C8D-20330D6207C7}"/>
              </a:ext>
            </a:extLst>
          </p:cNvPr>
          <p:cNvSpPr>
            <a:spLocks noChangeArrowheads="1"/>
          </p:cNvSpPr>
          <p:nvPr/>
        </p:nvSpPr>
        <p:spPr bwMode="auto">
          <a:xfrm>
            <a:off x="-5914231" y="155965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4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4" name="Rectangle 31">
            <a:extLst>
              <a:ext uri="{FF2B5EF4-FFF2-40B4-BE49-F238E27FC236}">
                <a16:creationId xmlns:a16="http://schemas.microsoft.com/office/drawing/2014/main" id="{3892B879-96EE-C56C-1C29-2BD5125D65BD}"/>
              </a:ext>
            </a:extLst>
          </p:cNvPr>
          <p:cNvSpPr>
            <a:spLocks noChangeArrowheads="1"/>
          </p:cNvSpPr>
          <p:nvPr/>
        </p:nvSpPr>
        <p:spPr bwMode="auto">
          <a:xfrm>
            <a:off x="-5914231" y="2016850"/>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a:ln>
                <a:noFill/>
              </a:ln>
              <a:solidFill>
                <a:schemeClr val="tx1"/>
              </a:solidFill>
              <a:effectLst/>
              <a:latin typeface="Arial" panose="020B0604020202020204" pitchFamily="34" charset="0"/>
            </a:endParaRPr>
          </a:p>
        </p:txBody>
      </p:sp>
      <p:sp>
        <p:nvSpPr>
          <p:cNvPr id="25" name="Rectangle 33">
            <a:extLst>
              <a:ext uri="{FF2B5EF4-FFF2-40B4-BE49-F238E27FC236}">
                <a16:creationId xmlns:a16="http://schemas.microsoft.com/office/drawing/2014/main" id="{9BBA721A-E8C5-E954-22A1-7CD397229A61}"/>
              </a:ext>
            </a:extLst>
          </p:cNvPr>
          <p:cNvSpPr>
            <a:spLocks noChangeArrowheads="1"/>
          </p:cNvSpPr>
          <p:nvPr/>
        </p:nvSpPr>
        <p:spPr bwMode="auto">
          <a:xfrm>
            <a:off x="-5914231" y="2016850"/>
            <a:ext cx="685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4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GB" altLang="en-US" sz="1800" b="0" i="0" u="none" strike="noStrike" cap="none" normalizeH="0" baseline="0">
                <a:ln>
                  <a:noFill/>
                </a:ln>
                <a:solidFill>
                  <a:schemeClr val="tx1"/>
                </a:solidFill>
                <a:effectLst/>
                <a:latin typeface="Arial" panose="020B0604020202020204" pitchFamily="34" charset="0"/>
              </a:rPr>
            </a:br>
            <a:endParaRPr kumimoji="0" lang="en-GB" altLang="en-US" sz="1800" b="0" i="0" u="none" strike="noStrike" cap="none" normalizeH="0" baseline="0">
              <a:ln>
                <a:noFill/>
              </a:ln>
              <a:solidFill>
                <a:schemeClr val="tx1"/>
              </a:solidFill>
              <a:effectLst/>
              <a:latin typeface="Arial" panose="020B0604020202020204" pitchFamily="34" charset="0"/>
            </a:endParaRPr>
          </a:p>
        </p:txBody>
      </p:sp>
      <p:pic>
        <p:nvPicPr>
          <p:cNvPr id="26" name="Picture 25">
            <a:extLst>
              <a:ext uri="{FF2B5EF4-FFF2-40B4-BE49-F238E27FC236}">
                <a16:creationId xmlns:a16="http://schemas.microsoft.com/office/drawing/2014/main" id="{E94F41D5-743B-2CCA-3C0D-5A3EB29E8C7C}"/>
              </a:ext>
            </a:extLst>
          </p:cNvPr>
          <p:cNvPicPr>
            <a:picLocks noChangeAspect="1"/>
          </p:cNvPicPr>
          <p:nvPr/>
        </p:nvPicPr>
        <p:blipFill>
          <a:blip r:embed="rId2"/>
          <a:stretch>
            <a:fillRect/>
          </a:stretch>
        </p:blipFill>
        <p:spPr>
          <a:xfrm>
            <a:off x="117568" y="225686"/>
            <a:ext cx="6651318" cy="9388575"/>
          </a:xfrm>
          <a:prstGeom prst="rect">
            <a:avLst/>
          </a:prstGeom>
        </p:spPr>
      </p:pic>
      <p:sp>
        <p:nvSpPr>
          <p:cNvPr id="2" name="Slide Number Placeholder 1">
            <a:extLst>
              <a:ext uri="{FF2B5EF4-FFF2-40B4-BE49-F238E27FC236}">
                <a16:creationId xmlns:a16="http://schemas.microsoft.com/office/drawing/2014/main" id="{DAE618E4-8E9C-C586-C74A-3842CE181B6D}"/>
              </a:ext>
            </a:extLst>
          </p:cNvPr>
          <p:cNvSpPr>
            <a:spLocks noGrp="1"/>
          </p:cNvSpPr>
          <p:nvPr>
            <p:ph type="sldNum" sz="quarter" idx="12"/>
          </p:nvPr>
        </p:nvSpPr>
        <p:spPr/>
        <p:txBody>
          <a:bodyPr/>
          <a:lstStyle/>
          <a:p>
            <a:fld id="{8D13C29E-B114-45BE-958A-05401E97D7C7}" type="slidenum">
              <a:rPr lang="en-GB" smtClean="0"/>
              <a:t>20</a:t>
            </a:fld>
            <a:endParaRPr lang="en-GB"/>
          </a:p>
        </p:txBody>
      </p:sp>
    </p:spTree>
    <p:extLst>
      <p:ext uri="{BB962C8B-B14F-4D97-AF65-F5344CB8AC3E}">
        <p14:creationId xmlns:p14="http://schemas.microsoft.com/office/powerpoint/2010/main" val="186797735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69847</TotalTime>
  <Words>2456</Words>
  <Application>Microsoft Office PowerPoint</Application>
  <PresentationFormat>A4 Paper (210x297 mm)</PresentationFormat>
  <Paragraphs>247</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Aptos</vt:lpstr>
      <vt:lpstr>Aptos Display</vt:lpstr>
      <vt:lpstr>Arial</vt:lpstr>
      <vt:lpstr>CCW Precursive 1</vt:lpstr>
      <vt:lpstr>Century Gothic</vt:lpstr>
      <vt:lpstr>Dreaming Outloud Pro</vt:lpstr>
      <vt:lpstr>Office Theme</vt:lpstr>
      <vt:lpstr>Transition to  Year 1/2</vt:lpstr>
      <vt:lpstr>PowerPoint Presentation</vt:lpstr>
      <vt:lpstr>PowerPoint Presentation</vt:lpstr>
      <vt:lpstr>Does everything change now my child is in Year 1/2?</vt:lpstr>
      <vt:lpstr>Year 1/2 Teaching Staff:</vt:lpstr>
      <vt:lpstr>PowerPoint Presentation</vt:lpstr>
      <vt:lpstr>PowerPoint Presentation</vt:lpstr>
      <vt:lpstr>PowerPoint Presentation</vt:lpstr>
      <vt:lpstr>PowerPoint Presentation</vt:lpstr>
      <vt:lpstr>PowerPoint Presentation</vt:lpstr>
      <vt:lpstr>Year 1/2 information: Where is my child’s classroom?</vt:lpstr>
      <vt:lpstr>Where will I need to collect my child from at home time?  Where will the lunchbox trolleys be?</vt:lpstr>
      <vt:lpstr>Questions and Answers for Year 1 &amp; 2</vt:lpstr>
      <vt:lpstr>Questions and Answers for Year 1 &amp; 2</vt:lpstr>
      <vt:lpstr>Our PE/Library Days These will be the PE days for the first half term, then changes will be notified on both MCAS and Class Dojo</vt:lpstr>
      <vt:lpstr>Our Curriculum overview </vt:lpstr>
      <vt:lpstr>Trips/Visitors  </vt:lpstr>
      <vt:lpstr>Assessment in Year 1 and Year 2</vt:lpstr>
      <vt:lpstr>Uniform expectations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to  Year 1</dc:title>
  <dc:creator>ADAMS Hannah</dc:creator>
  <cp:lastModifiedBy>ADAMS Hannah</cp:lastModifiedBy>
  <cp:revision>3</cp:revision>
  <cp:lastPrinted>2025-07-08T12:11:01Z</cp:lastPrinted>
  <dcterms:created xsi:type="dcterms:W3CDTF">2024-03-20T10:12:44Z</dcterms:created>
  <dcterms:modified xsi:type="dcterms:W3CDTF">2025-07-08T12:27:37Z</dcterms:modified>
</cp:coreProperties>
</file>